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8"/>
  </p:notesMasterIdLst>
  <p:sldIdLst>
    <p:sldId id="278" r:id="rId2"/>
    <p:sldId id="258" r:id="rId3"/>
    <p:sldId id="261" r:id="rId4"/>
    <p:sldId id="262" r:id="rId5"/>
    <p:sldId id="273" r:id="rId6"/>
    <p:sldId id="266" r:id="rId7"/>
    <p:sldId id="267" r:id="rId8"/>
    <p:sldId id="277" r:id="rId9"/>
    <p:sldId id="275" r:id="rId10"/>
    <p:sldId id="274" r:id="rId11"/>
    <p:sldId id="276" r:id="rId12"/>
    <p:sldId id="269" r:id="rId13"/>
    <p:sldId id="270" r:id="rId14"/>
    <p:sldId id="271" r:id="rId15"/>
    <p:sldId id="272" r:id="rId16"/>
    <p:sldId id="279" r:id="rId17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98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D53BB9-65CA-4B44-B4D3-535D5D91AB8A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B2DEDBD2-97D4-4632-9854-843B3CB827C7}">
      <dgm:prSet phldrT="[Texto]" custT="1"/>
      <dgm:spPr/>
      <dgm:t>
        <a:bodyPr/>
        <a:lstStyle/>
        <a:p>
          <a:r>
            <a:rPr lang="es-CR" sz="2000" dirty="0" smtClean="0">
              <a:latin typeface="Arial" panose="020B0604020202020204" pitchFamily="34" charset="0"/>
              <a:cs typeface="Arial" panose="020B0604020202020204" pitchFamily="34" charset="0"/>
            </a:rPr>
            <a:t>Adultez Biológica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A52547-6772-44DC-B921-64E677035165}" type="parTrans" cxnId="{6F73650B-B2E9-4BC9-A57C-5C176551ED48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3D09A4-4E84-4444-B5E8-F4320B5FAEDB}" type="sibTrans" cxnId="{6F73650B-B2E9-4BC9-A57C-5C176551ED48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3263E61-2D7F-41EC-8F31-4E37C321821C}">
      <dgm:prSet phldrT="[Texto]" custT="1"/>
      <dgm:spPr/>
      <dgm:t>
        <a:bodyPr/>
        <a:lstStyle/>
        <a:p>
          <a:r>
            <a:rPr lang="es-CR" sz="2000" dirty="0" smtClean="0">
              <a:latin typeface="Arial" panose="020B0604020202020204" pitchFamily="34" charset="0"/>
              <a:cs typeface="Arial" panose="020B0604020202020204" pitchFamily="34" charset="0"/>
            </a:rPr>
            <a:t>Promedio: 10 a 15 años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70B62C5-2250-46D1-B6EF-6E78C70CF89A}" type="parTrans" cxnId="{82840BB8-59C1-4E12-B967-FC7675ACDE24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73DAB1-6738-4A3C-8371-D29E89BB24AF}" type="sibTrans" cxnId="{82840BB8-59C1-4E12-B967-FC7675ACDE24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73AC5B-91A3-4806-8BF7-A7FF80EC046B}">
      <dgm:prSet phldrT="[Texto]" custT="1"/>
      <dgm:spPr/>
      <dgm:t>
        <a:bodyPr/>
        <a:lstStyle/>
        <a:p>
          <a:r>
            <a:rPr lang="es-CR" sz="2000" dirty="0" smtClean="0">
              <a:latin typeface="Arial" panose="020B0604020202020204" pitchFamily="34" charset="0"/>
              <a:cs typeface="Arial" panose="020B0604020202020204" pitchFamily="34" charset="0"/>
            </a:rPr>
            <a:t>Total desarrollo anatómico y fisiológico para la reproducción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A99A3E-3D90-4066-A3D3-CD61398B75D5}" type="parTrans" cxnId="{253F8530-00EE-4AE9-89C4-4B63BB39A5D9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3B783CE-5E78-4A2E-B086-0EF4B5225FE5}" type="sibTrans" cxnId="{253F8530-00EE-4AE9-89C4-4B63BB39A5D9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522DC5-6762-452A-94F6-6D7629DE1F98}">
      <dgm:prSet phldrT="[Texto]" custT="1"/>
      <dgm:spPr/>
      <dgm:t>
        <a:bodyPr/>
        <a:lstStyle/>
        <a:p>
          <a:r>
            <a:rPr lang="es-CR" sz="2000" dirty="0" smtClean="0">
              <a:latin typeface="Arial" panose="020B0604020202020204" pitchFamily="34" charset="0"/>
              <a:cs typeface="Arial" panose="020B0604020202020204" pitchFamily="34" charset="0"/>
            </a:rPr>
            <a:t>Adultez Psicológica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588B9E-5B5A-4AC0-9677-4928477A1169}" type="parTrans" cxnId="{F50462D4-F3E3-4C64-A08E-4361E9B02086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1C24E7B-EFDE-4C38-A2F6-320BF00885AB}" type="sibTrans" cxnId="{F50462D4-F3E3-4C64-A08E-4361E9B02086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8AFAC5-EBCA-4582-8639-468C6F0DB4F8}">
      <dgm:prSet phldrT="[Texto]" custT="1"/>
      <dgm:spPr/>
      <dgm:t>
        <a:bodyPr/>
        <a:lstStyle/>
        <a:p>
          <a:r>
            <a:rPr lang="es-CR" sz="2000" dirty="0" smtClean="0">
              <a:latin typeface="Arial" panose="020B0604020202020204" pitchFamily="34" charset="0"/>
              <a:cs typeface="Arial" panose="020B0604020202020204" pitchFamily="34" charset="0"/>
            </a:rPr>
            <a:t>Promedio: 15 a 18 años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827D0E-8D34-495A-AE6D-2FFC2B9B9CE7}" type="parTrans" cxnId="{0C01A64E-541A-4650-826F-B5B8CDA40D2D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2ED960-EF35-4716-83C7-22BF7E00E4B2}" type="sibTrans" cxnId="{0C01A64E-541A-4650-826F-B5B8CDA40D2D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C1A8A74-EE6D-4373-AAB6-6B381F0D8BC5}">
      <dgm:prSet phldrT="[Texto]" custT="1"/>
      <dgm:spPr/>
      <dgm:t>
        <a:bodyPr/>
        <a:lstStyle/>
        <a:p>
          <a:r>
            <a:rPr lang="es-CR" sz="2000" dirty="0" smtClean="0">
              <a:latin typeface="Arial" panose="020B0604020202020204" pitchFamily="34" charset="0"/>
              <a:cs typeface="Arial" panose="020B0604020202020204" pitchFamily="34" charset="0"/>
            </a:rPr>
            <a:t>Ser autoconsciente de sus funciones intelectuales, emocionales y cognitivas. 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B490CF-5E7F-42E6-9BF0-4AE5CAE8924A}" type="parTrans" cxnId="{9CFD7ACA-CC46-4DB3-96BA-9EAAE404DD1B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E2F1DF-4D62-46C8-B708-C46DACBD5CB4}" type="sibTrans" cxnId="{9CFD7ACA-CC46-4DB3-96BA-9EAAE404DD1B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9AAE5F2-D4B5-430F-A67D-A01B3EBF0230}">
      <dgm:prSet phldrT="[Texto]" custT="1"/>
      <dgm:spPr/>
      <dgm:t>
        <a:bodyPr/>
        <a:lstStyle/>
        <a:p>
          <a:r>
            <a:rPr lang="es-CR" sz="2000" dirty="0" smtClean="0">
              <a:latin typeface="Arial" panose="020B0604020202020204" pitchFamily="34" charset="0"/>
              <a:cs typeface="Arial" panose="020B0604020202020204" pitchFamily="34" charset="0"/>
            </a:rPr>
            <a:t>Adultez Sociológica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767C44-9BDD-4231-88EC-2CC91016BAC2}" type="parTrans" cxnId="{71AD07FC-1983-4671-80C8-1B5B4B1C6A07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088D24-4FA3-4763-9A46-B2EB4C99738A}" type="sibTrans" cxnId="{71AD07FC-1983-4671-80C8-1B5B4B1C6A07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059D391-91AE-4205-9B76-C793D686872C}">
      <dgm:prSet phldrT="[Texto]" custT="1"/>
      <dgm:spPr/>
      <dgm:t>
        <a:bodyPr/>
        <a:lstStyle/>
        <a:p>
          <a:r>
            <a:rPr lang="es-CR" sz="2000" dirty="0" smtClean="0">
              <a:latin typeface="Arial" panose="020B0604020202020204" pitchFamily="34" charset="0"/>
              <a:cs typeface="Arial" panose="020B0604020202020204" pitchFamily="34" charset="0"/>
            </a:rPr>
            <a:t>Trabajo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C552E3-9F30-4F3B-B26D-674A42988120}" type="parTrans" cxnId="{63F81F8A-78D3-4FF0-B4FD-2F80BC6BC400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F63E9C-C550-45AA-B648-62CCDEC8E176}" type="sibTrans" cxnId="{63F81F8A-78D3-4FF0-B4FD-2F80BC6BC400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4BE0CF-E832-467B-AA84-B608CC5F8070}">
      <dgm:prSet phldrT="[Texto]" custT="1"/>
      <dgm:spPr/>
      <dgm:t>
        <a:bodyPr/>
        <a:lstStyle/>
        <a:p>
          <a:r>
            <a:rPr lang="es-CR" sz="2000" dirty="0" smtClean="0">
              <a:latin typeface="Arial" panose="020B0604020202020204" pitchFamily="34" charset="0"/>
              <a:cs typeface="Arial" panose="020B0604020202020204" pitchFamily="34" charset="0"/>
            </a:rPr>
            <a:t>Participación Social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192158-DC05-4C30-9BDC-E28767CD112F}" type="parTrans" cxnId="{2B0969CF-35B4-4DAE-A57B-ACAEA6A2BA85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582AA0-9EFC-4478-B5FC-6AB18DC6701D}" type="sibTrans" cxnId="{2B0969CF-35B4-4DAE-A57B-ACAEA6A2BA85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39233D-936F-487B-8943-13D2565A6EAC}">
      <dgm:prSet phldrT="[Texto]" custT="1"/>
      <dgm:spPr/>
      <dgm:t>
        <a:bodyPr/>
        <a:lstStyle/>
        <a:p>
          <a:r>
            <a:rPr lang="es-CR" sz="2000" dirty="0" smtClean="0">
              <a:latin typeface="Arial" panose="020B0604020202020204" pitchFamily="34" charset="0"/>
              <a:cs typeface="Arial" panose="020B0604020202020204" pitchFamily="34" charset="0"/>
            </a:rPr>
            <a:t>Responsabilidad jurídica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402AE9-6FA4-4324-8467-9CA8AFF4CBD1}" type="parTrans" cxnId="{B8A72D76-0050-4ADE-A39F-D8B1ED1179FD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C2A7E6-B90C-414C-AA31-6255895B06EE}" type="sibTrans" cxnId="{B8A72D76-0050-4ADE-A39F-D8B1ED1179FD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E9613B-D255-42F6-8E9D-7AF8976717B3}" type="pres">
      <dgm:prSet presAssocID="{A5D53BB9-65CA-4B44-B4D3-535D5D91AB8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CR"/>
        </a:p>
      </dgm:t>
    </dgm:pt>
    <dgm:pt modelId="{06606644-1991-47F5-9F7F-F08D82F46C5E}" type="pres">
      <dgm:prSet presAssocID="{B2DEDBD2-97D4-4632-9854-843B3CB827C7}" presName="linNode" presStyleCnt="0"/>
      <dgm:spPr/>
    </dgm:pt>
    <dgm:pt modelId="{32E32992-861D-4E04-BB64-5566D5303935}" type="pres">
      <dgm:prSet presAssocID="{B2DEDBD2-97D4-4632-9854-843B3CB827C7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6417065E-0D03-455C-BF41-B37AAD3A3881}" type="pres">
      <dgm:prSet presAssocID="{B2DEDBD2-97D4-4632-9854-843B3CB827C7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7FE626F7-A619-4949-AC2E-AD11B77D432A}" type="pres">
      <dgm:prSet presAssocID="{A33D09A4-4E84-4444-B5E8-F4320B5FAEDB}" presName="spacing" presStyleCnt="0"/>
      <dgm:spPr/>
    </dgm:pt>
    <dgm:pt modelId="{4F6C9EBA-891A-45C0-8380-FF645E63C75E}" type="pres">
      <dgm:prSet presAssocID="{67522DC5-6762-452A-94F6-6D7629DE1F98}" presName="linNode" presStyleCnt="0"/>
      <dgm:spPr/>
    </dgm:pt>
    <dgm:pt modelId="{D6D30F35-4FF3-4005-9D68-0C940DE6B130}" type="pres">
      <dgm:prSet presAssocID="{67522DC5-6762-452A-94F6-6D7629DE1F98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34EF1E6C-E8F5-437A-9783-7751454D52FE}" type="pres">
      <dgm:prSet presAssocID="{67522DC5-6762-452A-94F6-6D7629DE1F98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9215B392-C9AD-4AC1-A8C6-2BEC80E9D3E4}" type="pres">
      <dgm:prSet presAssocID="{E1C24E7B-EFDE-4C38-A2F6-320BF00885AB}" presName="spacing" presStyleCnt="0"/>
      <dgm:spPr/>
    </dgm:pt>
    <dgm:pt modelId="{511FFD66-A910-4E65-A0AE-7348927D9E84}" type="pres">
      <dgm:prSet presAssocID="{89AAE5F2-D4B5-430F-A67D-A01B3EBF0230}" presName="linNode" presStyleCnt="0"/>
      <dgm:spPr/>
    </dgm:pt>
    <dgm:pt modelId="{7F2E257A-44EE-4C94-B578-6DD8A63DC25E}" type="pres">
      <dgm:prSet presAssocID="{89AAE5F2-D4B5-430F-A67D-A01B3EBF0230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A26F22C9-1395-403F-AB8A-3F8BC7C10A8A}" type="pres">
      <dgm:prSet presAssocID="{89AAE5F2-D4B5-430F-A67D-A01B3EBF0230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33DC7367-9C78-4714-8334-4D8D3BB8B1EB}" type="presOf" srcId="{89AAE5F2-D4B5-430F-A67D-A01B3EBF0230}" destId="{7F2E257A-44EE-4C94-B578-6DD8A63DC25E}" srcOrd="0" destOrd="0" presId="urn:microsoft.com/office/officeart/2005/8/layout/vList6"/>
    <dgm:cxn modelId="{36EA1DC8-6977-44B8-BEB8-4FD2D381A16B}" type="presOf" srcId="{B2DEDBD2-97D4-4632-9854-843B3CB827C7}" destId="{32E32992-861D-4E04-BB64-5566D5303935}" srcOrd="0" destOrd="0" presId="urn:microsoft.com/office/officeart/2005/8/layout/vList6"/>
    <dgm:cxn modelId="{44D7D4C6-865A-436A-A86F-875614F9A650}" type="presOf" srcId="{67522DC5-6762-452A-94F6-6D7629DE1F98}" destId="{D6D30F35-4FF3-4005-9D68-0C940DE6B130}" srcOrd="0" destOrd="0" presId="urn:microsoft.com/office/officeart/2005/8/layout/vList6"/>
    <dgm:cxn modelId="{E1D8D1F0-D1B4-4EA7-808F-0F547288D257}" type="presOf" srcId="{8C8AFAC5-EBCA-4582-8639-468C6F0DB4F8}" destId="{34EF1E6C-E8F5-437A-9783-7751454D52FE}" srcOrd="0" destOrd="0" presId="urn:microsoft.com/office/officeart/2005/8/layout/vList6"/>
    <dgm:cxn modelId="{F50462D4-F3E3-4C64-A08E-4361E9B02086}" srcId="{A5D53BB9-65CA-4B44-B4D3-535D5D91AB8A}" destId="{67522DC5-6762-452A-94F6-6D7629DE1F98}" srcOrd="1" destOrd="0" parTransId="{CB588B9E-5B5A-4AC0-9677-4928477A1169}" sibTransId="{E1C24E7B-EFDE-4C38-A2F6-320BF00885AB}"/>
    <dgm:cxn modelId="{93B05B6E-D7B8-4E3E-B9EC-406C55AC04F6}" type="presOf" srcId="{B3263E61-2D7F-41EC-8F31-4E37C321821C}" destId="{6417065E-0D03-455C-BF41-B37AAD3A3881}" srcOrd="0" destOrd="0" presId="urn:microsoft.com/office/officeart/2005/8/layout/vList6"/>
    <dgm:cxn modelId="{C8B264CA-65B3-442E-8FB1-8F26D49F5C79}" type="presOf" srcId="{6C1A8A74-EE6D-4373-AAB6-6B381F0D8BC5}" destId="{34EF1E6C-E8F5-437A-9783-7751454D52FE}" srcOrd="0" destOrd="1" presId="urn:microsoft.com/office/officeart/2005/8/layout/vList6"/>
    <dgm:cxn modelId="{63F81F8A-78D3-4FF0-B4FD-2F80BC6BC400}" srcId="{89AAE5F2-D4B5-430F-A67D-A01B3EBF0230}" destId="{3059D391-91AE-4205-9B76-C793D686872C}" srcOrd="0" destOrd="0" parTransId="{E5C552E3-9F30-4F3B-B26D-674A42988120}" sibTransId="{D7F63E9C-C550-45AA-B648-62CCDEC8E176}"/>
    <dgm:cxn modelId="{4A0F5D08-AE76-4845-9B7E-A4EAEBC2594E}" type="presOf" srcId="{6139233D-936F-487B-8943-13D2565A6EAC}" destId="{A26F22C9-1395-403F-AB8A-3F8BC7C10A8A}" srcOrd="0" destOrd="2" presId="urn:microsoft.com/office/officeart/2005/8/layout/vList6"/>
    <dgm:cxn modelId="{9CFD7ACA-CC46-4DB3-96BA-9EAAE404DD1B}" srcId="{67522DC5-6762-452A-94F6-6D7629DE1F98}" destId="{6C1A8A74-EE6D-4373-AAB6-6B381F0D8BC5}" srcOrd="1" destOrd="0" parTransId="{01B490CF-5E7F-42E6-9BF0-4AE5CAE8924A}" sibTransId="{B0E2F1DF-4D62-46C8-B708-C46DACBD5CB4}"/>
    <dgm:cxn modelId="{213D7743-D5F7-4B9A-9E6C-9F270508BAC5}" type="presOf" srcId="{3059D391-91AE-4205-9B76-C793D686872C}" destId="{A26F22C9-1395-403F-AB8A-3F8BC7C10A8A}" srcOrd="0" destOrd="0" presId="urn:microsoft.com/office/officeart/2005/8/layout/vList6"/>
    <dgm:cxn modelId="{71AD07FC-1983-4671-80C8-1B5B4B1C6A07}" srcId="{A5D53BB9-65CA-4B44-B4D3-535D5D91AB8A}" destId="{89AAE5F2-D4B5-430F-A67D-A01B3EBF0230}" srcOrd="2" destOrd="0" parTransId="{0F767C44-9BDD-4231-88EC-2CC91016BAC2}" sibTransId="{FD088D24-4FA3-4763-9A46-B2EB4C99738A}"/>
    <dgm:cxn modelId="{6F73650B-B2E9-4BC9-A57C-5C176551ED48}" srcId="{A5D53BB9-65CA-4B44-B4D3-535D5D91AB8A}" destId="{B2DEDBD2-97D4-4632-9854-843B3CB827C7}" srcOrd="0" destOrd="0" parTransId="{E3A52547-6772-44DC-B921-64E677035165}" sibTransId="{A33D09A4-4E84-4444-B5E8-F4320B5FAEDB}"/>
    <dgm:cxn modelId="{380C69A9-A8A9-44F5-AF6B-AE0EC5EB3572}" type="presOf" srcId="{044BE0CF-E832-467B-AA84-B608CC5F8070}" destId="{A26F22C9-1395-403F-AB8A-3F8BC7C10A8A}" srcOrd="0" destOrd="1" presId="urn:microsoft.com/office/officeart/2005/8/layout/vList6"/>
    <dgm:cxn modelId="{2B0969CF-35B4-4DAE-A57B-ACAEA6A2BA85}" srcId="{89AAE5F2-D4B5-430F-A67D-A01B3EBF0230}" destId="{044BE0CF-E832-467B-AA84-B608CC5F8070}" srcOrd="1" destOrd="0" parTransId="{D1192158-DC05-4C30-9BDC-E28767CD112F}" sibTransId="{48582AA0-9EFC-4478-B5FC-6AB18DC6701D}"/>
    <dgm:cxn modelId="{34DE26F3-9611-46A4-812D-54EFC560CE2F}" type="presOf" srcId="{A5D53BB9-65CA-4B44-B4D3-535D5D91AB8A}" destId="{4AE9613B-D255-42F6-8E9D-7AF8976717B3}" srcOrd="0" destOrd="0" presId="urn:microsoft.com/office/officeart/2005/8/layout/vList6"/>
    <dgm:cxn modelId="{88A69C55-6F5A-4D87-B3FB-B95358576782}" type="presOf" srcId="{A173AC5B-91A3-4806-8BF7-A7FF80EC046B}" destId="{6417065E-0D03-455C-BF41-B37AAD3A3881}" srcOrd="0" destOrd="1" presId="urn:microsoft.com/office/officeart/2005/8/layout/vList6"/>
    <dgm:cxn modelId="{82840BB8-59C1-4E12-B967-FC7675ACDE24}" srcId="{B2DEDBD2-97D4-4632-9854-843B3CB827C7}" destId="{B3263E61-2D7F-41EC-8F31-4E37C321821C}" srcOrd="0" destOrd="0" parTransId="{C70B62C5-2250-46D1-B6EF-6E78C70CF89A}" sibTransId="{8473DAB1-6738-4A3C-8371-D29E89BB24AF}"/>
    <dgm:cxn modelId="{253F8530-00EE-4AE9-89C4-4B63BB39A5D9}" srcId="{B2DEDBD2-97D4-4632-9854-843B3CB827C7}" destId="{A173AC5B-91A3-4806-8BF7-A7FF80EC046B}" srcOrd="1" destOrd="0" parTransId="{84A99A3E-3D90-4066-A3D3-CD61398B75D5}" sibTransId="{93B783CE-5E78-4A2E-B086-0EF4B5225FE5}"/>
    <dgm:cxn modelId="{0C01A64E-541A-4650-826F-B5B8CDA40D2D}" srcId="{67522DC5-6762-452A-94F6-6D7629DE1F98}" destId="{8C8AFAC5-EBCA-4582-8639-468C6F0DB4F8}" srcOrd="0" destOrd="0" parTransId="{CA827D0E-8D34-495A-AE6D-2FFC2B9B9CE7}" sibTransId="{A82ED960-EF35-4716-83C7-22BF7E00E4B2}"/>
    <dgm:cxn modelId="{B8A72D76-0050-4ADE-A39F-D8B1ED1179FD}" srcId="{89AAE5F2-D4B5-430F-A67D-A01B3EBF0230}" destId="{6139233D-936F-487B-8943-13D2565A6EAC}" srcOrd="2" destOrd="0" parTransId="{37402AE9-6FA4-4324-8467-9CA8AFF4CBD1}" sibTransId="{76C2A7E6-B90C-414C-AA31-6255895B06EE}"/>
    <dgm:cxn modelId="{0BC7B322-7BEA-4997-B547-259FD80A61BB}" type="presParOf" srcId="{4AE9613B-D255-42F6-8E9D-7AF8976717B3}" destId="{06606644-1991-47F5-9F7F-F08D82F46C5E}" srcOrd="0" destOrd="0" presId="urn:microsoft.com/office/officeart/2005/8/layout/vList6"/>
    <dgm:cxn modelId="{C0F2C125-8560-46C1-A8AA-716751F91668}" type="presParOf" srcId="{06606644-1991-47F5-9F7F-F08D82F46C5E}" destId="{32E32992-861D-4E04-BB64-5566D5303935}" srcOrd="0" destOrd="0" presId="urn:microsoft.com/office/officeart/2005/8/layout/vList6"/>
    <dgm:cxn modelId="{80E9D903-1904-431E-B769-038116453E9A}" type="presParOf" srcId="{06606644-1991-47F5-9F7F-F08D82F46C5E}" destId="{6417065E-0D03-455C-BF41-B37AAD3A3881}" srcOrd="1" destOrd="0" presId="urn:microsoft.com/office/officeart/2005/8/layout/vList6"/>
    <dgm:cxn modelId="{611514D7-F948-4171-9E83-F4C13C64790C}" type="presParOf" srcId="{4AE9613B-D255-42F6-8E9D-7AF8976717B3}" destId="{7FE626F7-A619-4949-AC2E-AD11B77D432A}" srcOrd="1" destOrd="0" presId="urn:microsoft.com/office/officeart/2005/8/layout/vList6"/>
    <dgm:cxn modelId="{B923D18A-8058-49DB-9922-8C751EDF8C3C}" type="presParOf" srcId="{4AE9613B-D255-42F6-8E9D-7AF8976717B3}" destId="{4F6C9EBA-891A-45C0-8380-FF645E63C75E}" srcOrd="2" destOrd="0" presId="urn:microsoft.com/office/officeart/2005/8/layout/vList6"/>
    <dgm:cxn modelId="{EE99E2B5-481B-4ACD-B72F-65D70B734789}" type="presParOf" srcId="{4F6C9EBA-891A-45C0-8380-FF645E63C75E}" destId="{D6D30F35-4FF3-4005-9D68-0C940DE6B130}" srcOrd="0" destOrd="0" presId="urn:microsoft.com/office/officeart/2005/8/layout/vList6"/>
    <dgm:cxn modelId="{3B038C55-6D08-45D9-90B1-34E09CC72ADC}" type="presParOf" srcId="{4F6C9EBA-891A-45C0-8380-FF645E63C75E}" destId="{34EF1E6C-E8F5-437A-9783-7751454D52FE}" srcOrd="1" destOrd="0" presId="urn:microsoft.com/office/officeart/2005/8/layout/vList6"/>
    <dgm:cxn modelId="{12DFD753-D5CD-47F3-BF56-AF6F584801B7}" type="presParOf" srcId="{4AE9613B-D255-42F6-8E9D-7AF8976717B3}" destId="{9215B392-C9AD-4AC1-A8C6-2BEC80E9D3E4}" srcOrd="3" destOrd="0" presId="urn:microsoft.com/office/officeart/2005/8/layout/vList6"/>
    <dgm:cxn modelId="{B5DC4E30-56CA-4963-B738-E136DD284216}" type="presParOf" srcId="{4AE9613B-D255-42F6-8E9D-7AF8976717B3}" destId="{511FFD66-A910-4E65-A0AE-7348927D9E84}" srcOrd="4" destOrd="0" presId="urn:microsoft.com/office/officeart/2005/8/layout/vList6"/>
    <dgm:cxn modelId="{C7C684BB-4800-4E48-A77C-02463992C2CA}" type="presParOf" srcId="{511FFD66-A910-4E65-A0AE-7348927D9E84}" destId="{7F2E257A-44EE-4C94-B578-6DD8A63DC25E}" srcOrd="0" destOrd="0" presId="urn:microsoft.com/office/officeart/2005/8/layout/vList6"/>
    <dgm:cxn modelId="{447709D0-FE0F-497B-92CA-D6A00F8FF178}" type="presParOf" srcId="{511FFD66-A910-4E65-A0AE-7348927D9E84}" destId="{A26F22C9-1395-403F-AB8A-3F8BC7C10A8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E9DC7C-674C-410C-B793-BAC810BE2443}" type="doc">
      <dgm:prSet loTypeId="urn:microsoft.com/office/officeart/2005/8/layout/hList2#1" loCatId="relationship" qsTypeId="urn:microsoft.com/office/officeart/2005/8/quickstyle/simple3" qsCatId="simple" csTypeId="urn:microsoft.com/office/officeart/2005/8/colors/accent6_5" csCatId="accent6" phldr="1"/>
      <dgm:spPr/>
      <dgm:t>
        <a:bodyPr/>
        <a:lstStyle/>
        <a:p>
          <a:endParaRPr lang="es-CR"/>
        </a:p>
      </dgm:t>
    </dgm:pt>
    <dgm:pt modelId="{B00369CE-B662-4A9E-BE18-A9F18E67C2B3}">
      <dgm:prSet phldrT="[Texto]"/>
      <dgm:spPr/>
      <dgm:t>
        <a:bodyPr/>
        <a:lstStyle/>
        <a:p>
          <a:r>
            <a:rPr lang="es-CR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Generales</a:t>
          </a:r>
          <a:endParaRPr lang="es-C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6A9AC2-8045-48E5-B7FB-F23A66749D57}" type="parTrans" cxnId="{BAB84178-7046-49C9-B003-01C049F7168B}">
      <dgm:prSet/>
      <dgm:spPr/>
      <dgm:t>
        <a:bodyPr/>
        <a:lstStyle/>
        <a:p>
          <a:endParaRPr lang="es-C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5FD767-0DCB-427F-B7B7-5B9A539F7462}" type="sibTrans" cxnId="{BAB84178-7046-49C9-B003-01C049F7168B}">
      <dgm:prSet/>
      <dgm:spPr/>
      <dgm:t>
        <a:bodyPr/>
        <a:lstStyle/>
        <a:p>
          <a:endParaRPr lang="es-C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2D61C1-A89E-4273-A2DF-F5D2468B9523}">
      <dgm:prSet phldrT="[Texto]" custT="1"/>
      <dgm:spPr/>
      <dgm:t>
        <a:bodyPr/>
        <a:lstStyle/>
        <a:p>
          <a:r>
            <a:rPr lang="es-CR" sz="2400" dirty="0" smtClean="0">
              <a:latin typeface="Arial" panose="020B0604020202020204" pitchFamily="34" charset="0"/>
              <a:cs typeface="Arial" panose="020B0604020202020204" pitchFamily="34" charset="0"/>
            </a:rPr>
            <a:t>Agente principal de su propio cambio.</a:t>
          </a:r>
          <a:endParaRPr lang="es-CR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134986-E157-4128-819D-77C94D676616}" type="parTrans" cxnId="{A373FFAD-FC36-4283-8642-2BCD755C2C85}">
      <dgm:prSet/>
      <dgm:spPr/>
      <dgm:t>
        <a:bodyPr/>
        <a:lstStyle/>
        <a:p>
          <a:endParaRPr lang="es-C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F38EBB-0B21-4CD7-8270-D0BF5757A586}" type="sibTrans" cxnId="{A373FFAD-FC36-4283-8642-2BCD755C2C85}">
      <dgm:prSet/>
      <dgm:spPr/>
      <dgm:t>
        <a:bodyPr/>
        <a:lstStyle/>
        <a:p>
          <a:endParaRPr lang="es-C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B04A2D-FE94-4A7F-AB1B-91535043A577}">
      <dgm:prSet phldrT="[Texto]" custT="1"/>
      <dgm:spPr/>
      <dgm:t>
        <a:bodyPr/>
        <a:lstStyle/>
        <a:p>
          <a:r>
            <a:rPr lang="es-CR" sz="2400" dirty="0" smtClean="0">
              <a:latin typeface="Arial" panose="020B0604020202020204" pitchFamily="34" charset="0"/>
              <a:cs typeface="Arial" panose="020B0604020202020204" pitchFamily="34" charset="0"/>
            </a:rPr>
            <a:t>Percibe como  un gran reto la nueva actividad educativa.</a:t>
          </a:r>
          <a:endParaRPr lang="es-CR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7BEBFB-CB8B-4940-BDD7-8DD57B4F0AB0}" type="parTrans" cxnId="{1BAC5751-99DA-4206-8468-7C4D82F96814}">
      <dgm:prSet/>
      <dgm:spPr/>
      <dgm:t>
        <a:bodyPr/>
        <a:lstStyle/>
        <a:p>
          <a:endParaRPr lang="es-C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094B5D-6F62-442B-8FA7-53FB9C91766B}" type="sibTrans" cxnId="{1BAC5751-99DA-4206-8468-7C4D82F96814}">
      <dgm:prSet/>
      <dgm:spPr/>
      <dgm:t>
        <a:bodyPr/>
        <a:lstStyle/>
        <a:p>
          <a:endParaRPr lang="es-C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9F29E30-6746-41A6-A6C0-2DA5A39C25EF}">
      <dgm:prSet phldrT="[Texto]" custT="1"/>
      <dgm:spPr/>
      <dgm:t>
        <a:bodyPr/>
        <a:lstStyle/>
        <a:p>
          <a:r>
            <a:rPr lang="es-CR" sz="2400" dirty="0" smtClean="0">
              <a:latin typeface="Arial" panose="020B0604020202020204" pitchFamily="34" charset="0"/>
              <a:cs typeface="Arial" panose="020B0604020202020204" pitchFamily="34" charset="0"/>
            </a:rPr>
            <a:t>Posee una gran experiencia de vida.</a:t>
          </a:r>
          <a:endParaRPr lang="es-CR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A7421E-F895-4897-8E03-965760882092}" type="parTrans" cxnId="{AB56B045-3EC0-4D11-8729-2776F0AB7585}">
      <dgm:prSet/>
      <dgm:spPr/>
      <dgm:t>
        <a:bodyPr/>
        <a:lstStyle/>
        <a:p>
          <a:endParaRPr lang="es-C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1EF7A8-97DB-4693-92D0-EA778DA97F4E}" type="sibTrans" cxnId="{AB56B045-3EC0-4D11-8729-2776F0AB7585}">
      <dgm:prSet/>
      <dgm:spPr/>
      <dgm:t>
        <a:bodyPr/>
        <a:lstStyle/>
        <a:p>
          <a:endParaRPr lang="es-C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D39DB4-DFE3-43B1-9103-1F686B8EC3B9}">
      <dgm:prSet phldrT="[Texto]" custT="1"/>
      <dgm:spPr/>
      <dgm:t>
        <a:bodyPr/>
        <a:lstStyle/>
        <a:p>
          <a:r>
            <a:rPr lang="es-CR" sz="2400" dirty="0" smtClean="0">
              <a:latin typeface="Arial" panose="020B0604020202020204" pitchFamily="34" charset="0"/>
              <a:cs typeface="Arial" panose="020B0604020202020204" pitchFamily="34" charset="0"/>
            </a:rPr>
            <a:t>Tiene iniciativa, autonomía, decisión personal y dedicación activa en el proceso de su desarrollo personal y profesional.</a:t>
          </a:r>
          <a:endParaRPr lang="es-CR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A80A28-78DB-45BF-B009-601F647AD549}" type="parTrans" cxnId="{6ACB3E85-0161-4AEE-B023-5E117EFCD458}">
      <dgm:prSet/>
      <dgm:spPr/>
      <dgm:t>
        <a:bodyPr/>
        <a:lstStyle/>
        <a:p>
          <a:endParaRPr lang="es-C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A6EA2B-1BAE-449F-BD08-E98BB9E11FFF}" type="sibTrans" cxnId="{6ACB3E85-0161-4AEE-B023-5E117EFCD458}">
      <dgm:prSet/>
      <dgm:spPr/>
      <dgm:t>
        <a:bodyPr/>
        <a:lstStyle/>
        <a:p>
          <a:endParaRPr lang="es-C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EF0FE0-DDDF-42C8-BA12-63AC8BDC09C7}">
      <dgm:prSet phldrT="[Texto]" custT="1"/>
      <dgm:spPr/>
      <dgm:t>
        <a:bodyPr/>
        <a:lstStyle/>
        <a:p>
          <a:r>
            <a:rPr lang="es-CR" sz="2400" dirty="0" smtClean="0">
              <a:latin typeface="Arial" panose="020B0604020202020204" pitchFamily="34" charset="0"/>
              <a:cs typeface="Arial" panose="020B0604020202020204" pitchFamily="34" charset="0"/>
            </a:rPr>
            <a:t>Dispone casi siempre de poco tiempo (limitaciones económicas, sociales y laborales) para continuar una actividad educativa. </a:t>
          </a:r>
          <a:endParaRPr lang="es-CR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0D1093-C5C1-464C-82B9-4DED7413E8B2}" type="parTrans" cxnId="{CF4FD1F7-0AC0-40F2-AB9E-8B22BC644C9D}">
      <dgm:prSet/>
      <dgm:spPr/>
      <dgm:t>
        <a:bodyPr/>
        <a:lstStyle/>
        <a:p>
          <a:endParaRPr lang="es-C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3CD08F-A460-4C15-910C-647FC5310277}" type="sibTrans" cxnId="{CF4FD1F7-0AC0-40F2-AB9E-8B22BC644C9D}">
      <dgm:prSet/>
      <dgm:spPr/>
      <dgm:t>
        <a:bodyPr/>
        <a:lstStyle/>
        <a:p>
          <a:endParaRPr lang="es-C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4D043D-9821-4975-9C9D-26D62759E640}" type="pres">
      <dgm:prSet presAssocID="{2AE9DC7C-674C-410C-B793-BAC810BE2443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CR"/>
        </a:p>
      </dgm:t>
    </dgm:pt>
    <dgm:pt modelId="{D628D367-D436-4A14-A224-E7ED7AFF19E1}" type="pres">
      <dgm:prSet presAssocID="{B00369CE-B662-4A9E-BE18-A9F18E67C2B3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2D341BD7-87F8-48B3-93BE-993AC789691C}" type="pres">
      <dgm:prSet presAssocID="{B00369CE-B662-4A9E-BE18-A9F18E67C2B3}" presName="image" presStyleLbl="fgImgPlace1" presStyleIdx="0" presStyleCnt="1" custScaleX="40417" custScaleY="47030" custLinFactNeighborX="-3730" custLinFactNeighborY="-774"/>
      <dgm:spPr>
        <a:prstGeom prst="rect">
          <a:avLst/>
        </a:prstGeom>
      </dgm:spPr>
      <dgm:t>
        <a:bodyPr/>
        <a:lstStyle/>
        <a:p>
          <a:endParaRPr lang="es-ES"/>
        </a:p>
      </dgm:t>
    </dgm:pt>
    <dgm:pt modelId="{5BC09994-D4C9-4ECB-8FA5-385A9B89BE1A}" type="pres">
      <dgm:prSet presAssocID="{B00369CE-B662-4A9E-BE18-A9F18E67C2B3}" presName="childNode" presStyleLbl="node1" presStyleIdx="0" presStyleCnt="1" custScaleY="122794" custLinFactNeighborX="815" custLinFactNeighborY="-667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B83756B3-B077-409B-9B61-263578491455}" type="pres">
      <dgm:prSet presAssocID="{B00369CE-B662-4A9E-BE18-A9F18E67C2B3}" presName="parentNode" presStyleLbl="revTx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6ACB3E85-0161-4AEE-B023-5E117EFCD458}" srcId="{B00369CE-B662-4A9E-BE18-A9F18E67C2B3}" destId="{02D39DB4-DFE3-43B1-9103-1F686B8EC3B9}" srcOrd="2" destOrd="0" parTransId="{B0A80A28-78DB-45BF-B009-601F647AD549}" sibTransId="{6EA6EA2B-1BAE-449F-BD08-E98BB9E11FFF}"/>
    <dgm:cxn modelId="{AB56B045-3EC0-4D11-8729-2776F0AB7585}" srcId="{B00369CE-B662-4A9E-BE18-A9F18E67C2B3}" destId="{A9F29E30-6746-41A6-A6C0-2DA5A39C25EF}" srcOrd="1" destOrd="0" parTransId="{EEA7421E-F895-4897-8E03-965760882092}" sibTransId="{6E1EF7A8-97DB-4693-92D0-EA778DA97F4E}"/>
    <dgm:cxn modelId="{50847C2D-4A3A-4ED3-A1D5-D7052D1C7F22}" type="presOf" srcId="{02D39DB4-DFE3-43B1-9103-1F686B8EC3B9}" destId="{5BC09994-D4C9-4ECB-8FA5-385A9B89BE1A}" srcOrd="0" destOrd="2" presId="urn:microsoft.com/office/officeart/2005/8/layout/hList2#1"/>
    <dgm:cxn modelId="{F3541796-6B2A-4499-B861-8B520A28336F}" type="presOf" srcId="{B00369CE-B662-4A9E-BE18-A9F18E67C2B3}" destId="{B83756B3-B077-409B-9B61-263578491455}" srcOrd="0" destOrd="0" presId="urn:microsoft.com/office/officeart/2005/8/layout/hList2#1"/>
    <dgm:cxn modelId="{5E5F2BC9-8617-4026-B8D3-71AF3CB6258B}" type="presOf" srcId="{112D61C1-A89E-4273-A2DF-F5D2468B9523}" destId="{5BC09994-D4C9-4ECB-8FA5-385A9B89BE1A}" srcOrd="0" destOrd="0" presId="urn:microsoft.com/office/officeart/2005/8/layout/hList2#1"/>
    <dgm:cxn modelId="{04E76B19-F05B-4C13-86A3-BE31F8A4F429}" type="presOf" srcId="{FDB04A2D-FE94-4A7F-AB1B-91535043A577}" destId="{5BC09994-D4C9-4ECB-8FA5-385A9B89BE1A}" srcOrd="0" destOrd="3" presId="urn:microsoft.com/office/officeart/2005/8/layout/hList2#1"/>
    <dgm:cxn modelId="{40199B7F-466B-4546-BCB3-7019189D1F51}" type="presOf" srcId="{2AE9DC7C-674C-410C-B793-BAC810BE2443}" destId="{C04D043D-9821-4975-9C9D-26D62759E640}" srcOrd="0" destOrd="0" presId="urn:microsoft.com/office/officeart/2005/8/layout/hList2#1"/>
    <dgm:cxn modelId="{CF4FD1F7-0AC0-40F2-AB9E-8B22BC644C9D}" srcId="{B00369CE-B662-4A9E-BE18-A9F18E67C2B3}" destId="{84EF0FE0-DDDF-42C8-BA12-63AC8BDC09C7}" srcOrd="4" destOrd="0" parTransId="{B10D1093-C5C1-464C-82B9-4DED7413E8B2}" sibTransId="{1C3CD08F-A460-4C15-910C-647FC5310277}"/>
    <dgm:cxn modelId="{A373FFAD-FC36-4283-8642-2BCD755C2C85}" srcId="{B00369CE-B662-4A9E-BE18-A9F18E67C2B3}" destId="{112D61C1-A89E-4273-A2DF-F5D2468B9523}" srcOrd="0" destOrd="0" parTransId="{8B134986-E157-4128-819D-77C94D676616}" sibTransId="{09F38EBB-0B21-4CD7-8270-D0BF5757A586}"/>
    <dgm:cxn modelId="{B026AF4E-FF1C-4B36-BB41-6F80BBEBCF76}" type="presOf" srcId="{84EF0FE0-DDDF-42C8-BA12-63AC8BDC09C7}" destId="{5BC09994-D4C9-4ECB-8FA5-385A9B89BE1A}" srcOrd="0" destOrd="4" presId="urn:microsoft.com/office/officeart/2005/8/layout/hList2#1"/>
    <dgm:cxn modelId="{1BAC5751-99DA-4206-8468-7C4D82F96814}" srcId="{B00369CE-B662-4A9E-BE18-A9F18E67C2B3}" destId="{FDB04A2D-FE94-4A7F-AB1B-91535043A577}" srcOrd="3" destOrd="0" parTransId="{A67BEBFB-CB8B-4940-BDD7-8DD57B4F0AB0}" sibTransId="{04094B5D-6F62-442B-8FA7-53FB9C91766B}"/>
    <dgm:cxn modelId="{BAB84178-7046-49C9-B003-01C049F7168B}" srcId="{2AE9DC7C-674C-410C-B793-BAC810BE2443}" destId="{B00369CE-B662-4A9E-BE18-A9F18E67C2B3}" srcOrd="0" destOrd="0" parTransId="{766A9AC2-8045-48E5-B7FB-F23A66749D57}" sibTransId="{695FD767-0DCB-427F-B7B7-5B9A539F7462}"/>
    <dgm:cxn modelId="{604E220A-E4AC-47C4-BC4D-0BE8D1A67B1E}" type="presOf" srcId="{A9F29E30-6746-41A6-A6C0-2DA5A39C25EF}" destId="{5BC09994-D4C9-4ECB-8FA5-385A9B89BE1A}" srcOrd="0" destOrd="1" presId="urn:microsoft.com/office/officeart/2005/8/layout/hList2#1"/>
    <dgm:cxn modelId="{9DACC39A-E6F4-4459-B7F3-BC8954ED21FF}" type="presParOf" srcId="{C04D043D-9821-4975-9C9D-26D62759E640}" destId="{D628D367-D436-4A14-A224-E7ED7AFF19E1}" srcOrd="0" destOrd="0" presId="urn:microsoft.com/office/officeart/2005/8/layout/hList2#1"/>
    <dgm:cxn modelId="{0FF36242-7369-4C6A-B338-8103D4BA0CEE}" type="presParOf" srcId="{D628D367-D436-4A14-A224-E7ED7AFF19E1}" destId="{2D341BD7-87F8-48B3-93BE-993AC789691C}" srcOrd="0" destOrd="0" presId="urn:microsoft.com/office/officeart/2005/8/layout/hList2#1"/>
    <dgm:cxn modelId="{8C4ED030-D219-40C6-A0A6-570D984C1B20}" type="presParOf" srcId="{D628D367-D436-4A14-A224-E7ED7AFF19E1}" destId="{5BC09994-D4C9-4ECB-8FA5-385A9B89BE1A}" srcOrd="1" destOrd="0" presId="urn:microsoft.com/office/officeart/2005/8/layout/hList2#1"/>
    <dgm:cxn modelId="{61CC437B-8595-4873-9F81-FE4C3AA8480B}" type="presParOf" srcId="{D628D367-D436-4A14-A224-E7ED7AFF19E1}" destId="{B83756B3-B077-409B-9B61-263578491455}" srcOrd="2" destOrd="0" presId="urn:microsoft.com/office/officeart/2005/8/layout/hList2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51690B-69AB-4A36-A4DF-12BEE5D66331}" type="doc">
      <dgm:prSet loTypeId="urn:microsoft.com/office/officeart/2005/8/layout/matrix3" loCatId="matrix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s-CR"/>
        </a:p>
      </dgm:t>
    </dgm:pt>
    <dgm:pt modelId="{15ABC599-D8EA-435D-A96C-529F109D090D}">
      <dgm:prSet phldrT="[Texto]" custT="1"/>
      <dgm:spPr/>
      <dgm:t>
        <a:bodyPr/>
        <a:lstStyle/>
        <a:p>
          <a:r>
            <a:rPr lang="es-CR" sz="20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Su aprendizaje es voluntario según su propia motivación</a:t>
          </a:r>
          <a:endParaRPr lang="es-CR" sz="2000" dirty="0">
            <a:solidFill>
              <a:srgbClr val="7030A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42EF8D-ED79-4B63-AFB4-872C808FD319}" type="parTrans" cxnId="{BC0CA1B6-A0A3-4459-A063-2C7091154FB5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168313-3A50-4E23-A8A3-C93F3B0D59D5}" type="sibTrans" cxnId="{BC0CA1B6-A0A3-4459-A063-2C7091154FB5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EB1461-51D7-4D5C-ACE1-8FFAB65DFAA6}">
      <dgm:prSet phldrT="[Texto]" custT="1"/>
      <dgm:spPr/>
      <dgm:t>
        <a:bodyPr/>
        <a:lstStyle/>
        <a:p>
          <a:r>
            <a:rPr lang="es-CR" sz="20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Relaciona los nuevos conocimientos con su experiencia vital</a:t>
          </a:r>
          <a:endParaRPr lang="es-CR" sz="2000" dirty="0">
            <a:solidFill>
              <a:srgbClr val="7030A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E9DEA3-25C3-4683-BAE6-C81D34A8F103}" type="parTrans" cxnId="{352D68F0-B04D-4697-B798-90B1DF6E14A4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707162-FD38-4056-B6D2-99FE8C433BA5}" type="sibTrans" cxnId="{352D68F0-B04D-4697-B798-90B1DF6E14A4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2223FB4-44B5-42AA-A786-60E5820B5286}">
      <dgm:prSet phldrT="[Texto]" custT="1"/>
      <dgm:spPr/>
      <dgm:t>
        <a:bodyPr/>
        <a:lstStyle/>
        <a:p>
          <a:r>
            <a:rPr lang="es-CR" sz="2000" dirty="0" smtClean="0">
              <a:latin typeface="Arial" panose="020B0604020202020204" pitchFamily="34" charset="0"/>
              <a:cs typeface="Arial" panose="020B0604020202020204" pitchFamily="34" charset="0"/>
            </a:rPr>
            <a:t>Necesita ser asesorados y un apoyo  positivo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87E2AB-C760-447D-821E-E0DAF50ACEE3}" type="parTrans" cxnId="{887DD78A-8863-45D5-89A2-273DFB09CF7C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C2A87B-F870-4B1B-A199-D0F8C2EB2834}" type="sibTrans" cxnId="{887DD78A-8863-45D5-89A2-273DFB09CF7C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B177D6-2E91-4971-BA78-0DADC80A86C5}">
      <dgm:prSet phldrT="[Texto]" custT="1"/>
      <dgm:spPr/>
      <dgm:t>
        <a:bodyPr/>
        <a:lstStyle/>
        <a:p>
          <a:r>
            <a:rPr lang="es-CR" sz="2000" dirty="0" smtClean="0">
              <a:latin typeface="Arial" panose="020B0604020202020204" pitchFamily="34" charset="0"/>
              <a:cs typeface="Arial" panose="020B0604020202020204" pitchFamily="34" charset="0"/>
            </a:rPr>
            <a:t>El conocimiento debe ser funcional y mejorar su calidad de vida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F313656-58AF-4B13-A5ED-921B755AB14A}" type="parTrans" cxnId="{75E83139-2107-4B8A-89D2-596DAAB56730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4F18CA-9409-4E5C-B816-4B1990E64522}" type="sibTrans" cxnId="{75E83139-2107-4B8A-89D2-596DAAB56730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B0FC72C-0FF1-499B-89B8-E3B44736CC66}" type="pres">
      <dgm:prSet presAssocID="{4C51690B-69AB-4A36-A4DF-12BEE5D66331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E6A8429A-24DE-4C17-BD97-0942D074E21B}" type="pres">
      <dgm:prSet presAssocID="{4C51690B-69AB-4A36-A4DF-12BEE5D66331}" presName="diamond" presStyleLbl="bgShp" presStyleIdx="0" presStyleCnt="1"/>
      <dgm:spPr/>
      <dgm:t>
        <a:bodyPr/>
        <a:lstStyle/>
        <a:p>
          <a:endParaRPr lang="es-CR"/>
        </a:p>
      </dgm:t>
    </dgm:pt>
    <dgm:pt modelId="{AF47D6BB-16C1-4E61-B887-A9B63662317A}" type="pres">
      <dgm:prSet presAssocID="{4C51690B-69AB-4A36-A4DF-12BEE5D66331}" presName="quad1" presStyleLbl="node1" presStyleIdx="0" presStyleCnt="4" custScaleX="129772" custLinFactNeighborX="-24329" custLinFactNeighborY="-12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965DAE89-9FE1-4B86-801F-6B533BC92C1D}" type="pres">
      <dgm:prSet presAssocID="{4C51690B-69AB-4A36-A4DF-12BEE5D66331}" presName="quad2" presStyleLbl="node1" presStyleIdx="1" presStyleCnt="4" custScaleX="130189" custLinFactNeighborX="21853" custLinFactNeighborY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0EFFC88B-D199-4274-9E54-79E2CB6C6384}" type="pres">
      <dgm:prSet presAssocID="{4C51690B-69AB-4A36-A4DF-12BEE5D66331}" presName="quad3" presStyleLbl="node1" presStyleIdx="2" presStyleCnt="4" custScaleX="134762" custLinFactNeighborX="-21210" custLinFactNeighborY="-12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8159377E-F8AF-484B-96E0-B17EA9AE3C87}" type="pres">
      <dgm:prSet presAssocID="{4C51690B-69AB-4A36-A4DF-12BEE5D66331}" presName="quad4" presStyleLbl="node1" presStyleIdx="3" presStyleCnt="4" custScaleX="133931" custLinFactNeighborX="24953" custLinFactNeighborY="187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D0D76FBB-7C0D-41D3-9149-75B9E2E020D9}" type="presOf" srcId="{5AEB1461-51D7-4D5C-ACE1-8FFAB65DFAA6}" destId="{965DAE89-9FE1-4B86-801F-6B533BC92C1D}" srcOrd="0" destOrd="0" presId="urn:microsoft.com/office/officeart/2005/8/layout/matrix3"/>
    <dgm:cxn modelId="{0EF107E6-6A71-41BB-B037-6A00EE7ED298}" type="presOf" srcId="{B2223FB4-44B5-42AA-A786-60E5820B5286}" destId="{0EFFC88B-D199-4274-9E54-79E2CB6C6384}" srcOrd="0" destOrd="0" presId="urn:microsoft.com/office/officeart/2005/8/layout/matrix3"/>
    <dgm:cxn modelId="{75E83139-2107-4B8A-89D2-596DAAB56730}" srcId="{4C51690B-69AB-4A36-A4DF-12BEE5D66331}" destId="{D8B177D6-2E91-4971-BA78-0DADC80A86C5}" srcOrd="3" destOrd="0" parTransId="{7F313656-58AF-4B13-A5ED-921B755AB14A}" sibTransId="{634F18CA-9409-4E5C-B816-4B1990E64522}"/>
    <dgm:cxn modelId="{887DD78A-8863-45D5-89A2-273DFB09CF7C}" srcId="{4C51690B-69AB-4A36-A4DF-12BEE5D66331}" destId="{B2223FB4-44B5-42AA-A786-60E5820B5286}" srcOrd="2" destOrd="0" parTransId="{9287E2AB-C760-447D-821E-E0DAF50ACEE3}" sibTransId="{1FC2A87B-F870-4B1B-A199-D0F8C2EB2834}"/>
    <dgm:cxn modelId="{BC0CA1B6-A0A3-4459-A063-2C7091154FB5}" srcId="{4C51690B-69AB-4A36-A4DF-12BEE5D66331}" destId="{15ABC599-D8EA-435D-A96C-529F109D090D}" srcOrd="0" destOrd="0" parTransId="{6242EF8D-ED79-4B63-AFB4-872C808FD319}" sibTransId="{9E168313-3A50-4E23-A8A3-C93F3B0D59D5}"/>
    <dgm:cxn modelId="{0C442B92-2A4F-41E9-8D0F-FC2BB2C444E9}" type="presOf" srcId="{4C51690B-69AB-4A36-A4DF-12BEE5D66331}" destId="{7B0FC72C-0FF1-499B-89B8-E3B44736CC66}" srcOrd="0" destOrd="0" presId="urn:microsoft.com/office/officeart/2005/8/layout/matrix3"/>
    <dgm:cxn modelId="{24F9D537-CA01-4743-91BE-DE817CEB9DFE}" type="presOf" srcId="{15ABC599-D8EA-435D-A96C-529F109D090D}" destId="{AF47D6BB-16C1-4E61-B887-A9B63662317A}" srcOrd="0" destOrd="0" presId="urn:microsoft.com/office/officeart/2005/8/layout/matrix3"/>
    <dgm:cxn modelId="{352D68F0-B04D-4697-B798-90B1DF6E14A4}" srcId="{4C51690B-69AB-4A36-A4DF-12BEE5D66331}" destId="{5AEB1461-51D7-4D5C-ACE1-8FFAB65DFAA6}" srcOrd="1" destOrd="0" parTransId="{76E9DEA3-25C3-4683-BAE6-C81D34A8F103}" sibTransId="{17707162-FD38-4056-B6D2-99FE8C433BA5}"/>
    <dgm:cxn modelId="{4AB22410-642B-4798-BDE5-5E433CF7117F}" type="presOf" srcId="{D8B177D6-2E91-4971-BA78-0DADC80A86C5}" destId="{8159377E-F8AF-484B-96E0-B17EA9AE3C87}" srcOrd="0" destOrd="0" presId="urn:microsoft.com/office/officeart/2005/8/layout/matrix3"/>
    <dgm:cxn modelId="{97B4F5BA-02D1-42B5-B3B2-1CDA596D557B}" type="presParOf" srcId="{7B0FC72C-0FF1-499B-89B8-E3B44736CC66}" destId="{E6A8429A-24DE-4C17-BD97-0942D074E21B}" srcOrd="0" destOrd="0" presId="urn:microsoft.com/office/officeart/2005/8/layout/matrix3"/>
    <dgm:cxn modelId="{8701CE77-25DE-4440-8694-A1139DB096AA}" type="presParOf" srcId="{7B0FC72C-0FF1-499B-89B8-E3B44736CC66}" destId="{AF47D6BB-16C1-4E61-B887-A9B63662317A}" srcOrd="1" destOrd="0" presId="urn:microsoft.com/office/officeart/2005/8/layout/matrix3"/>
    <dgm:cxn modelId="{91D9371D-E150-4972-8148-ADCF58D14DDE}" type="presParOf" srcId="{7B0FC72C-0FF1-499B-89B8-E3B44736CC66}" destId="{965DAE89-9FE1-4B86-801F-6B533BC92C1D}" srcOrd="2" destOrd="0" presId="urn:microsoft.com/office/officeart/2005/8/layout/matrix3"/>
    <dgm:cxn modelId="{C629D590-09E7-4240-A700-5C78C8908A3F}" type="presParOf" srcId="{7B0FC72C-0FF1-499B-89B8-E3B44736CC66}" destId="{0EFFC88B-D199-4274-9E54-79E2CB6C6384}" srcOrd="3" destOrd="0" presId="urn:microsoft.com/office/officeart/2005/8/layout/matrix3"/>
    <dgm:cxn modelId="{7F166333-B32E-4020-8DA0-DD906AE8D614}" type="presParOf" srcId="{7B0FC72C-0FF1-499B-89B8-E3B44736CC66}" destId="{8159377E-F8AF-484B-96E0-B17EA9AE3C87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17065E-0D03-455C-BF41-B37AAD3A3881}">
      <dsp:nvSpPr>
        <dsp:cNvPr id="0" name=""/>
        <dsp:cNvSpPr/>
      </dsp:nvSpPr>
      <dsp:spPr>
        <a:xfrm>
          <a:off x="4038904" y="0"/>
          <a:ext cx="6058357" cy="14468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Promedio: 10 a 15 años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Total desarrollo anatómico y fisiológico para la reproducción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38904" y="180856"/>
        <a:ext cx="5515789" cy="1085135"/>
      </dsp:txXfrm>
    </dsp:sp>
    <dsp:sp modelId="{32E32992-861D-4E04-BB64-5566D5303935}">
      <dsp:nvSpPr>
        <dsp:cNvPr id="0" name=""/>
        <dsp:cNvSpPr/>
      </dsp:nvSpPr>
      <dsp:spPr>
        <a:xfrm>
          <a:off x="0" y="0"/>
          <a:ext cx="4038904" cy="14468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Adultez Biológica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0629" y="70629"/>
        <a:ext cx="3897646" cy="1305589"/>
      </dsp:txXfrm>
    </dsp:sp>
    <dsp:sp modelId="{34EF1E6C-E8F5-437A-9783-7751454D52FE}">
      <dsp:nvSpPr>
        <dsp:cNvPr id="0" name=""/>
        <dsp:cNvSpPr/>
      </dsp:nvSpPr>
      <dsp:spPr>
        <a:xfrm>
          <a:off x="4038904" y="1591532"/>
          <a:ext cx="6058357" cy="14468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Promedio: 15 a 18 años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Ser autoconsciente de sus funciones intelectuales, emocionales y cognitivas. 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38904" y="1772388"/>
        <a:ext cx="5515789" cy="1085135"/>
      </dsp:txXfrm>
    </dsp:sp>
    <dsp:sp modelId="{D6D30F35-4FF3-4005-9D68-0C940DE6B130}">
      <dsp:nvSpPr>
        <dsp:cNvPr id="0" name=""/>
        <dsp:cNvSpPr/>
      </dsp:nvSpPr>
      <dsp:spPr>
        <a:xfrm>
          <a:off x="0" y="1591532"/>
          <a:ext cx="4038904" cy="14468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Adultez Psicológica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0629" y="1662161"/>
        <a:ext cx="3897646" cy="1305589"/>
      </dsp:txXfrm>
    </dsp:sp>
    <dsp:sp modelId="{A26F22C9-1395-403F-AB8A-3F8BC7C10A8A}">
      <dsp:nvSpPr>
        <dsp:cNvPr id="0" name=""/>
        <dsp:cNvSpPr/>
      </dsp:nvSpPr>
      <dsp:spPr>
        <a:xfrm>
          <a:off x="4038904" y="3183064"/>
          <a:ext cx="6058357" cy="14468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Trabajo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Participación Social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Responsabilidad jurídica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38904" y="3363920"/>
        <a:ext cx="5515789" cy="1085135"/>
      </dsp:txXfrm>
    </dsp:sp>
    <dsp:sp modelId="{7F2E257A-44EE-4C94-B578-6DD8A63DC25E}">
      <dsp:nvSpPr>
        <dsp:cNvPr id="0" name=""/>
        <dsp:cNvSpPr/>
      </dsp:nvSpPr>
      <dsp:spPr>
        <a:xfrm>
          <a:off x="0" y="3183064"/>
          <a:ext cx="4038904" cy="14468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Adultez Sociológica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0629" y="3253693"/>
        <a:ext cx="3897646" cy="13055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3756B3-B077-409B-9B61-263578491455}">
      <dsp:nvSpPr>
        <dsp:cNvPr id="0" name=""/>
        <dsp:cNvSpPr/>
      </dsp:nvSpPr>
      <dsp:spPr>
        <a:xfrm rot="16200000">
          <a:off x="-1268199" y="2425819"/>
          <a:ext cx="4317473" cy="9133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805490" bIns="0" numCol="1" spcCol="1270" anchor="t" anchorCtr="0">
          <a:noAutofit/>
        </a:bodyPr>
        <a:lstStyle/>
        <a:p>
          <a:pPr lvl="0" algn="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57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Generales</a:t>
          </a:r>
          <a:endParaRPr lang="es-CR" sz="5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-1268199" y="2425819"/>
        <a:ext cx="4317473" cy="913311"/>
      </dsp:txXfrm>
    </dsp:sp>
    <dsp:sp modelId="{5BC09994-D4C9-4ECB-8FA5-385A9B89BE1A}">
      <dsp:nvSpPr>
        <dsp:cNvPr id="0" name=""/>
        <dsp:cNvSpPr/>
      </dsp:nvSpPr>
      <dsp:spPr>
        <a:xfrm>
          <a:off x="1407573" y="0"/>
          <a:ext cx="7408645" cy="5301597"/>
        </a:xfrm>
        <a:prstGeom prst="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805490" rIns="17068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Agente principal de su propio cambio.</a:t>
          </a:r>
          <a:endParaRPr lang="es-CR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Posee una gran experiencia de vida.</a:t>
          </a:r>
          <a:endParaRPr lang="es-CR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Tiene iniciativa, autonomía, decisión personal y dedicación activa en el proceso de su desarrollo personal y profesional.</a:t>
          </a:r>
          <a:endParaRPr lang="es-CR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Percibe como  un gran reto la nueva actividad educativa.</a:t>
          </a:r>
          <a:endParaRPr lang="es-CR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Dispone casi siempre de poco tiempo (limitaciones económicas, sociales y laborales) para continuar una actividad educativa. </a:t>
          </a:r>
          <a:endParaRPr lang="es-CR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07573" y="0"/>
        <a:ext cx="7408645" cy="5301597"/>
      </dsp:txXfrm>
    </dsp:sp>
    <dsp:sp modelId="{2D341BD7-87F8-48B3-93BE-993AC789691C}">
      <dsp:nvSpPr>
        <dsp:cNvPr id="0" name=""/>
        <dsp:cNvSpPr/>
      </dsp:nvSpPr>
      <dsp:spPr>
        <a:xfrm>
          <a:off x="909926" y="0"/>
          <a:ext cx="738266" cy="859060"/>
        </a:xfrm>
        <a:prstGeom prst="rect">
          <a:avLst/>
        </a:prstGeom>
        <a:solidFill>
          <a:schemeClr val="accent6">
            <a:tint val="5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A8429A-24DE-4C17-BD97-0942D074E21B}">
      <dsp:nvSpPr>
        <dsp:cNvPr id="0" name=""/>
        <dsp:cNvSpPr/>
      </dsp:nvSpPr>
      <dsp:spPr>
        <a:xfrm>
          <a:off x="2111354" y="0"/>
          <a:ext cx="4698153" cy="4698153"/>
        </a:xfrm>
        <a:prstGeom prst="diamond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F47D6BB-16C1-4E61-B887-A9B63662317A}">
      <dsp:nvSpPr>
        <dsp:cNvPr id="0" name=""/>
        <dsp:cNvSpPr/>
      </dsp:nvSpPr>
      <dsp:spPr>
        <a:xfrm>
          <a:off x="1839150" y="423457"/>
          <a:ext cx="2377785" cy="183227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Su aprendizaje es voluntario según su propia motivación</a:t>
          </a:r>
          <a:endParaRPr lang="es-CR" sz="2000" kern="1200" dirty="0">
            <a:solidFill>
              <a:srgbClr val="7030A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928594" y="512901"/>
        <a:ext cx="2198897" cy="1653391"/>
      </dsp:txXfrm>
    </dsp:sp>
    <dsp:sp modelId="{965DAE89-9FE1-4B86-801F-6B533BC92C1D}">
      <dsp:nvSpPr>
        <dsp:cNvPr id="0" name=""/>
        <dsp:cNvSpPr/>
      </dsp:nvSpPr>
      <dsp:spPr>
        <a:xfrm>
          <a:off x="4654737" y="446324"/>
          <a:ext cx="2385426" cy="183227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-33333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-33333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-3333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Relaciona los nuevos conocimientos con su experiencia vital</a:t>
          </a:r>
          <a:endParaRPr lang="es-CR" sz="2000" kern="1200" dirty="0">
            <a:solidFill>
              <a:srgbClr val="7030A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44181" y="535768"/>
        <a:ext cx="2206538" cy="1653391"/>
      </dsp:txXfrm>
    </dsp:sp>
    <dsp:sp modelId="{0EFFC88B-D199-4274-9E54-79E2CB6C6384}">
      <dsp:nvSpPr>
        <dsp:cNvPr id="0" name=""/>
        <dsp:cNvSpPr/>
      </dsp:nvSpPr>
      <dsp:spPr>
        <a:xfrm>
          <a:off x="1850583" y="2396681"/>
          <a:ext cx="2469216" cy="183227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-66667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-66667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-6666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Necesita ser asesorados y un apoyo  positivo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940027" y="2486125"/>
        <a:ext cx="2290328" cy="1653391"/>
      </dsp:txXfrm>
    </dsp:sp>
    <dsp:sp modelId="{8159377E-F8AF-484B-96E0-B17EA9AE3C87}">
      <dsp:nvSpPr>
        <dsp:cNvPr id="0" name=""/>
        <dsp:cNvSpPr/>
      </dsp:nvSpPr>
      <dsp:spPr>
        <a:xfrm>
          <a:off x="4677256" y="2453830"/>
          <a:ext cx="2453990" cy="183227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-10000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-10000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-10000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El conocimiento debe ser funcional y mejorar su calidad de vida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66700" y="2543274"/>
        <a:ext cx="2275102" cy="16533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2#1">
  <dgm:title val=""/>
  <dgm:desc val=""/>
  <dgm:catLst>
    <dgm:cat type="list" pri="6000"/>
    <dgm:cat type="relationship" pri="1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85B07-6894-4017-9F78-0D928AF8BB72}" type="datetimeFigureOut">
              <a:rPr lang="es-CR" smtClean="0"/>
              <a:t>11/05/2017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46C0E0-8350-4B4A-90E7-3716262483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18055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46C0E0-8350-4B4A-90E7-37162624838E}" type="slidenum">
              <a:rPr lang="es-CR" smtClean="0"/>
              <a:t>4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29489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46C0E0-8350-4B4A-90E7-37162624838E}" type="slidenum">
              <a:rPr lang="es-CR" smtClean="0"/>
              <a:t>5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96222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46C0E0-8350-4B4A-90E7-37162624838E}" type="slidenum">
              <a:rPr lang="es-CR" smtClean="0"/>
              <a:t>6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239506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46C0E0-8350-4B4A-90E7-37162624838E}" type="slidenum">
              <a:rPr lang="es-CR" smtClean="0"/>
              <a:t>15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04350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8" descr="Portada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9117" y="0"/>
            <a:ext cx="12321117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8" descr="Portada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9117" y="0"/>
            <a:ext cx="12321117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1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876800" y="2819400"/>
            <a:ext cx="6807200" cy="1371600"/>
          </a:xfrm>
        </p:spPr>
        <p:txBody>
          <a:bodyPr/>
          <a:lstStyle>
            <a:lvl1pPr marL="0" indent="0">
              <a:lnSpc>
                <a:spcPct val="80000"/>
              </a:lnSpc>
              <a:buFont typeface="Times" pitchFamily="112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3111" name="Rectangle 39"/>
          <p:cNvSpPr>
            <a:spLocks noGrp="1" noChangeArrowheads="1"/>
          </p:cNvSpPr>
          <p:nvPr>
            <p:ph type="ctrTitle"/>
          </p:nvPr>
        </p:nvSpPr>
        <p:spPr>
          <a:xfrm>
            <a:off x="4876800" y="609600"/>
            <a:ext cx="6807200" cy="1828800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374067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932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153400" y="685800"/>
            <a:ext cx="2514600" cy="4953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685800"/>
            <a:ext cx="7340600" cy="49530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101868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224349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42070944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2057400"/>
            <a:ext cx="49276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740400" y="2057400"/>
            <a:ext cx="49276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477755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678172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967715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164910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56620879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67438107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3" descr="Inter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685800"/>
            <a:ext cx="7518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R" smtClean="0"/>
              <a:t>Haga clic para modificar el estilo de título del patrón</a:t>
            </a:r>
            <a:endParaRPr lang="en-US" altLang="es-CR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057400"/>
            <a:ext cx="100584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R" smtClean="0"/>
              <a:t>Haga clic para modificar el estilo de texto del patrón</a:t>
            </a:r>
          </a:p>
          <a:p>
            <a:pPr lvl="1"/>
            <a:r>
              <a:rPr lang="es-ES" altLang="es-CR" smtClean="0"/>
              <a:t>Segundo nivel</a:t>
            </a:r>
          </a:p>
          <a:p>
            <a:pPr lvl="2"/>
            <a:r>
              <a:rPr lang="es-ES" altLang="es-CR" smtClean="0"/>
              <a:t>Tercer nivel</a:t>
            </a:r>
          </a:p>
          <a:p>
            <a:pPr lvl="3"/>
            <a:r>
              <a:rPr lang="es-ES" altLang="es-CR" smtClean="0"/>
              <a:t>Cuarto nivel</a:t>
            </a:r>
          </a:p>
          <a:p>
            <a:pPr lvl="4"/>
            <a:r>
              <a:rPr lang="es-ES" altLang="es-CR" smtClean="0"/>
              <a:t>Quinto nivel</a:t>
            </a:r>
            <a:endParaRPr lang="es-ES_tradnl" altLang="es-CR" smtClean="0"/>
          </a:p>
        </p:txBody>
      </p:sp>
      <p:pic>
        <p:nvPicPr>
          <p:cNvPr id="1029" name="Picture 63" descr="Inter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9305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anose="02020603050405020304" pitchFamily="18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anose="02020603050405020304" pitchFamily="18" charset="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anose="02020603050405020304" pitchFamily="18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anose="02020603050405020304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anose="02020603050405020304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itchFamily="112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itchFamily="112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itchFamily="112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itchFamily="112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educacionjovenesyadultos@mep.go.cr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 bwMode="auto">
          <a:xfrm>
            <a:off x="6522720" y="1316736"/>
            <a:ext cx="3938016" cy="78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rgbClr val="233077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rgbClr val="233077"/>
                </a:solidFill>
                <a:latin typeface="Arial Rounded MT Bold" pitchFamily="34" charset="0"/>
              </a:defRPr>
            </a:lvl2pPr>
            <a:lvl3pPr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rgbClr val="233077"/>
                </a:solidFill>
                <a:latin typeface="Arial Rounded MT Bold" pitchFamily="34" charset="0"/>
              </a:defRPr>
            </a:lvl3pPr>
            <a:lvl4pPr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rgbClr val="233077"/>
                </a:solidFill>
                <a:latin typeface="Arial Rounded MT Bold" pitchFamily="34" charset="0"/>
              </a:defRPr>
            </a:lvl4pPr>
            <a:lvl5pPr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rgbClr val="233077"/>
                </a:solidFill>
                <a:latin typeface="Arial Rounded MT Bold" pitchFamily="34" charset="0"/>
              </a:defRPr>
            </a:lvl5pPr>
            <a:lvl6pPr marL="457200"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rgbClr val="233077"/>
                </a:solidFill>
                <a:latin typeface="Arial Rounded MT Bold" pitchFamily="34" charset="0"/>
              </a:defRPr>
            </a:lvl6pPr>
            <a:lvl7pPr marL="914400"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rgbClr val="233077"/>
                </a:solidFill>
                <a:latin typeface="Arial Rounded MT Bold" pitchFamily="34" charset="0"/>
              </a:defRPr>
            </a:lvl7pPr>
            <a:lvl8pPr marL="1371600"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rgbClr val="233077"/>
                </a:solidFill>
                <a:latin typeface="Arial Rounded MT Bold" pitchFamily="34" charset="0"/>
              </a:defRPr>
            </a:lvl8pPr>
            <a:lvl9pPr marL="1828800"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rgbClr val="233077"/>
                </a:solidFill>
                <a:latin typeface="Arial Rounded MT Bold" pitchFamily="34" charset="0"/>
              </a:defRPr>
            </a:lvl9pPr>
          </a:lstStyle>
          <a:p>
            <a:pPr algn="ctr"/>
            <a:r>
              <a:rPr lang="es-CR" sz="3200" kern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lbertus Extra Bold" panose="020E0802040304020204" pitchFamily="34" charset="0"/>
              </a:rPr>
              <a:t>Andragogía </a:t>
            </a:r>
            <a:endParaRPr lang="es-ES" sz="3200" kern="0" dirty="0">
              <a:solidFill>
                <a:schemeClr val="tx1">
                  <a:lumMod val="85000"/>
                  <a:lumOff val="15000"/>
                </a:schemeClr>
              </a:solidFill>
              <a:latin typeface="Albertus Extra Bold" panose="020E0802040304020204" pitchFamily="34" charset="0"/>
            </a:endParaRPr>
          </a:p>
        </p:txBody>
      </p:sp>
      <p:sp>
        <p:nvSpPr>
          <p:cNvPr id="5" name="2 Subtítulo"/>
          <p:cNvSpPr txBox="1">
            <a:spLocks/>
          </p:cNvSpPr>
          <p:nvPr/>
        </p:nvSpPr>
        <p:spPr bwMode="auto">
          <a:xfrm>
            <a:off x="4389120" y="3246120"/>
            <a:ext cx="5035296" cy="545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itchFamily="112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itchFamily="112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itchFamily="112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itchFamily="112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s-CR" kern="0" dirty="0" smtClean="0">
                <a:latin typeface="Albertus Extra Bold" panose="020E0802040304020204" pitchFamily="34" charset="0"/>
                <a:cs typeface="Arial" panose="020B0604020202020204" pitchFamily="34" charset="0"/>
              </a:rPr>
              <a:t>Principios Básicos</a:t>
            </a:r>
            <a:endParaRPr lang="es-ES" kern="0" dirty="0">
              <a:latin typeface="Albertus Extra Bold" panose="020E08020403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7713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1104" y="283464"/>
            <a:ext cx="7518400" cy="838200"/>
          </a:xfrm>
        </p:spPr>
        <p:txBody>
          <a:bodyPr>
            <a:noAutofit/>
          </a:bodyPr>
          <a:lstStyle/>
          <a:p>
            <a:pPr algn="ctr"/>
            <a:r>
              <a:rPr lang="es-CR" sz="3200" dirty="0" smtClean="0">
                <a:solidFill>
                  <a:schemeClr val="tx1"/>
                </a:solidFill>
                <a:latin typeface="Albertus Extra Bold" panose="020E0802040304020204" pitchFamily="34" charset="0"/>
              </a:rPr>
              <a:t>Roles de un facilitador (docente y administrativo)</a:t>
            </a:r>
            <a:endParaRPr lang="es-CR" sz="3200" dirty="0">
              <a:solidFill>
                <a:schemeClr val="tx1"/>
              </a:solidFill>
              <a:latin typeface="Albertus Extra Bold" panose="020E0802040304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1648" y="2008505"/>
            <a:ext cx="11460480" cy="3855847"/>
          </a:xfrm>
        </p:spPr>
        <p:txBody>
          <a:bodyPr/>
          <a:lstStyle/>
          <a:p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Crear un ambiente confortable y buen clima psicológico, donde cada uno se sienta aceptado, respetado y tolerado.</a:t>
            </a:r>
          </a:p>
          <a:p>
            <a:endParaRPr lang="es-C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Preocuparse por iluminación, mobiliario, ventilación, decoración</a:t>
            </a:r>
          </a:p>
          <a:p>
            <a:endParaRPr lang="es-C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Generar </a:t>
            </a:r>
            <a:r>
              <a:rPr lang="es-CR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procesos administrativos </a:t>
            </a: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eficientes</a:t>
            </a:r>
          </a:p>
          <a:p>
            <a:endParaRPr lang="es-C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Utilizar recursos materiales adecuados</a:t>
            </a:r>
            <a:r>
              <a:rPr lang="es-CR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los adultos</a:t>
            </a:r>
          </a:p>
          <a:p>
            <a:endParaRPr lang="es-C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R" sz="20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ograr un contacto exitoso con y entre los participantes: conocer sus intereses, motivaciones, habilidades, experiencias de vida. </a:t>
            </a:r>
            <a:endParaRPr lang="es-C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6186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9872" y="320040"/>
            <a:ext cx="7518400" cy="838200"/>
          </a:xfrm>
        </p:spPr>
        <p:txBody>
          <a:bodyPr/>
          <a:lstStyle/>
          <a:p>
            <a:pPr algn="ctr"/>
            <a:r>
              <a:rPr lang="es-CR" sz="3200" dirty="0" smtClean="0">
                <a:solidFill>
                  <a:schemeClr val="tx1"/>
                </a:solidFill>
                <a:latin typeface="Albertus Extra Bold" panose="020E0802040304020204" pitchFamily="34" charset="0"/>
              </a:rPr>
              <a:t>Cualidades de un facilitador</a:t>
            </a:r>
            <a:endParaRPr lang="es-CR" sz="3200" dirty="0">
              <a:solidFill>
                <a:schemeClr val="tx1"/>
              </a:solidFill>
              <a:latin typeface="Albertus Extra Bold" panose="020E0802040304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90144" y="1267968"/>
            <a:ext cx="10058400" cy="544982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ﺥ"/>
            </a:pP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Gran capacidad de identificación y empatía</a:t>
            </a:r>
          </a:p>
          <a:p>
            <a:pPr>
              <a:buFont typeface="Arial" panose="020B0604020202020204" pitchFamily="34" charset="0"/>
              <a:buChar char="ﺥ"/>
            </a:pPr>
            <a:endParaRPr lang="es-C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ﺥ"/>
            </a:pP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Disfrutan de su trabajo y gustan de la gente</a:t>
            </a:r>
          </a:p>
          <a:p>
            <a:pPr>
              <a:buFont typeface="Arial" panose="020B0604020202020204" pitchFamily="34" charset="0"/>
              <a:buChar char="ﺥ"/>
            </a:pPr>
            <a:endParaRPr lang="es-C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ﺥ"/>
            </a:pP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Respetan y aceptan a cada individuo tal como son</a:t>
            </a:r>
          </a:p>
          <a:p>
            <a:pPr>
              <a:buFont typeface="Arial" panose="020B0604020202020204" pitchFamily="34" charset="0"/>
              <a:buChar char="ﺥ"/>
            </a:pPr>
            <a:endParaRPr lang="es-C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ﺥ"/>
            </a:pP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Tienen gran paciencia</a:t>
            </a:r>
          </a:p>
          <a:p>
            <a:pPr>
              <a:buFont typeface="Arial" panose="020B0604020202020204" pitchFamily="34" charset="0"/>
              <a:buChar char="ﺥ"/>
            </a:pPr>
            <a:endParaRPr lang="es-C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ﺥ"/>
            </a:pP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Investigan y reconocen singularidad y potencial de cada individuo</a:t>
            </a:r>
          </a:p>
          <a:p>
            <a:pPr>
              <a:buFont typeface="Arial" panose="020B0604020202020204" pitchFamily="34" charset="0"/>
              <a:buChar char="ﺥ"/>
            </a:pPr>
            <a:endParaRPr lang="es-C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ﺥ"/>
            </a:pP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Sensitivos a las necesidades, temores, problemas y objetivos de sus estudiantes</a:t>
            </a:r>
          </a:p>
          <a:p>
            <a:pPr>
              <a:buFont typeface="Arial" panose="020B0604020202020204" pitchFamily="34" charset="0"/>
              <a:buChar char="ﺥ"/>
            </a:pPr>
            <a:endParaRPr lang="es-C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ﺥ"/>
            </a:pP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Dispuestos a investigar y experimentar nuevas ideas y planes </a:t>
            </a:r>
          </a:p>
          <a:p>
            <a:pPr>
              <a:buFont typeface="Arial" panose="020B0604020202020204" pitchFamily="34" charset="0"/>
              <a:buChar char="ﺥ"/>
            </a:pPr>
            <a:endParaRPr lang="es-C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ﺥ"/>
            </a:pP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Capacidad para contextualizar contenidos programáticos.  </a:t>
            </a:r>
            <a:endParaRPr lang="es-C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2924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76784" y="472440"/>
            <a:ext cx="6607584" cy="1143000"/>
          </a:xfrm>
        </p:spPr>
        <p:txBody>
          <a:bodyPr>
            <a:normAutofit/>
          </a:bodyPr>
          <a:lstStyle/>
          <a:p>
            <a:pPr algn="ctr"/>
            <a:r>
              <a:rPr lang="es-CR" sz="3200" dirty="0" smtClean="0">
                <a:solidFill>
                  <a:schemeClr val="tx1"/>
                </a:solidFill>
                <a:latin typeface="Albertus Extra Bold" panose="020E0802040304020204" pitchFamily="34" charset="0"/>
              </a:rPr>
              <a:t>Características de un modelo andragógico</a:t>
            </a:r>
            <a:endParaRPr lang="es-ES" sz="3200" dirty="0">
              <a:solidFill>
                <a:schemeClr val="tx1"/>
              </a:solidFill>
              <a:latin typeface="Albertus Extra Bold" panose="020E0802040304020204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803184" y="2590035"/>
            <a:ext cx="6192688" cy="286232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s-CR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Horizontalidad</a:t>
            </a:r>
          </a:p>
          <a:p>
            <a:endParaRPr lang="es-CR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s-CR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CR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Flexibilidad</a:t>
            </a:r>
          </a:p>
          <a:p>
            <a:endParaRPr lang="es-CR" sz="20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s-CR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CR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Participación</a:t>
            </a:r>
          </a:p>
          <a:p>
            <a:endParaRPr lang="es-CR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s-CR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032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6048" y="521208"/>
            <a:ext cx="5688632" cy="780696"/>
          </a:xfrm>
        </p:spPr>
        <p:txBody>
          <a:bodyPr>
            <a:normAutofit/>
          </a:bodyPr>
          <a:lstStyle/>
          <a:p>
            <a:pPr algn="ctr"/>
            <a:r>
              <a:rPr lang="es-CR" sz="3200" dirty="0" smtClean="0">
                <a:solidFill>
                  <a:schemeClr val="tx1"/>
                </a:solidFill>
                <a:latin typeface="Albertus Extra Bold" panose="020E0802040304020204" pitchFamily="34" charset="0"/>
              </a:rPr>
              <a:t>Horizontalidad</a:t>
            </a:r>
            <a:endParaRPr lang="es-ES" sz="3200" dirty="0">
              <a:solidFill>
                <a:schemeClr val="tx1"/>
              </a:solidFill>
              <a:latin typeface="Albertus Extra Bold" panose="020E0802040304020204" pitchFamily="34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608" y="3573016"/>
            <a:ext cx="3810000" cy="238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2 Marcador de texto"/>
          <p:cNvSpPr txBox="1">
            <a:spLocks/>
          </p:cNvSpPr>
          <p:nvPr/>
        </p:nvSpPr>
        <p:spPr>
          <a:xfrm>
            <a:off x="1517904" y="2053232"/>
            <a:ext cx="8172672" cy="108012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R" sz="2000" dirty="0">
                <a:latin typeface="Arial" panose="020B0604020202020204" pitchFamily="34" charset="0"/>
                <a:cs typeface="Arial" panose="020B0604020202020204" pitchFamily="34" charset="0"/>
              </a:rPr>
              <a:t>Relación compartida entre iguales, de responsabilidades y compromisos hacia logros y resultados exitosos.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8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01311" y="3861286"/>
            <a:ext cx="3486078" cy="1319552"/>
          </a:xfrm>
        </p:spPr>
        <p:txBody>
          <a:bodyPr>
            <a:normAutofit/>
          </a:bodyPr>
          <a:lstStyle/>
          <a:p>
            <a:r>
              <a:rPr lang="es-CR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Flexibilidad</a:t>
            </a:r>
            <a:endParaRPr lang="es-ES" sz="2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532" y="890016"/>
            <a:ext cx="5619751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162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participar en equip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5423" y="1167323"/>
            <a:ext cx="2669186" cy="20541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" y="2927108"/>
            <a:ext cx="11745087" cy="4267647"/>
          </a:xfrm>
        </p:spPr>
        <p:txBody>
          <a:bodyPr>
            <a:normAutofit/>
          </a:bodyPr>
          <a:lstStyle/>
          <a:p>
            <a:r>
              <a:rPr lang="es-CR" sz="20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Acto de involucrarse en un proyecto común. </a:t>
            </a:r>
            <a:br>
              <a:rPr lang="es-CR" sz="20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R" sz="20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CR" sz="20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R" sz="2000" b="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CR" sz="2000" b="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R" sz="20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compartir liderazgo , tomar en cuenta las motivaciones y  capacidades  de las personas.</a:t>
            </a:r>
            <a:br>
              <a:rPr lang="es-CR" sz="20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R" sz="20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CR" sz="20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R" sz="20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CR" sz="20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R" sz="20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Supone estimular el análisis crítico,  el razonamiento , el aceptar o rechazar de manera argumentada alguna formulación.</a:t>
            </a:r>
            <a:br>
              <a:rPr lang="es-CR" sz="20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R" sz="20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CR" sz="20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R" sz="20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CR" sz="20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R" sz="20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Implica que el rol del participante adulto va más allá de ser un simple receptor </a:t>
            </a:r>
            <a:r>
              <a:rPr lang="es-CR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CR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R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sz="2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65760" y="362785"/>
            <a:ext cx="409373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dirty="0" smtClean="0">
                <a:ln w="9525">
                  <a:solidFill>
                    <a:schemeClr val="bg1"/>
                  </a:solidFill>
                  <a:prstDash val="solid"/>
                </a:ln>
                <a:latin typeface="Albertus Extra Bold" panose="020E0802040304020204" pitchFamily="34" charset="0"/>
              </a:rPr>
              <a:t>Participación</a:t>
            </a:r>
            <a:endParaRPr lang="es-ES" sz="3200" dirty="0">
              <a:ln w="9525">
                <a:solidFill>
                  <a:schemeClr val="bg1"/>
                </a:solidFill>
                <a:prstDash val="solid"/>
              </a:ln>
              <a:latin typeface="Albertus Extra Bold" panose="020E08020403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487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407472" y="2095529"/>
            <a:ext cx="835292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R" sz="2000" b="1" dirty="0">
                <a:latin typeface="Arial" panose="020B0604020202020204" pitchFamily="34" charset="0"/>
                <a:cs typeface="Arial" panose="020B0604020202020204" pitchFamily="34" charset="0"/>
              </a:rPr>
              <a:t>MINISTERIO DE EDUCACIÓN PÚBLICA</a:t>
            </a:r>
          </a:p>
          <a:p>
            <a:pPr algn="ctr"/>
            <a:r>
              <a:rPr lang="es-CR" sz="2000" b="1" dirty="0">
                <a:latin typeface="Arial" panose="020B0604020202020204" pitchFamily="34" charset="0"/>
                <a:cs typeface="Arial" panose="020B0604020202020204" pitchFamily="34" charset="0"/>
              </a:rPr>
              <a:t>DIRECCIÓN DE DESARROLLO CURRICULAR</a:t>
            </a:r>
          </a:p>
          <a:p>
            <a:pPr algn="ctr"/>
            <a:endParaRPr lang="es-C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R" sz="2000" b="1" dirty="0">
                <a:latin typeface="Arial" panose="020B0604020202020204" pitchFamily="34" charset="0"/>
                <a:cs typeface="Arial" panose="020B0604020202020204" pitchFamily="34" charset="0"/>
              </a:rPr>
              <a:t>DEPARTAMENTO DE EDUCACIÓN DE PERSONAS JÓVENES Y ADULTAS</a:t>
            </a:r>
          </a:p>
          <a:p>
            <a:pPr algn="ctr"/>
            <a:endParaRPr lang="es-C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R" sz="2000" b="1" dirty="0">
                <a:latin typeface="Arial" panose="020B0604020202020204" pitchFamily="34" charset="0"/>
                <a:cs typeface="Arial" panose="020B0604020202020204" pitchFamily="34" charset="0"/>
              </a:rPr>
              <a:t>Edificio Raventós , cuarto piso  </a:t>
            </a:r>
          </a:p>
          <a:p>
            <a:pPr algn="ctr"/>
            <a:r>
              <a:rPr lang="es-CR" sz="2000" b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educacionjovenesyadultos@mep.go.cr</a:t>
            </a:r>
            <a:r>
              <a:rPr lang="es-C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s-CR" sz="2000" b="1" dirty="0">
                <a:latin typeface="Arial" panose="020B0604020202020204" pitchFamily="34" charset="0"/>
                <a:cs typeface="Arial" panose="020B0604020202020204" pitchFamily="34" charset="0"/>
              </a:rPr>
              <a:t>Tel-Fax: 2257-3964       </a:t>
            </a:r>
          </a:p>
          <a:p>
            <a:pPr algn="ctr"/>
            <a:r>
              <a:rPr lang="es-CR" sz="2000" b="1" dirty="0">
                <a:latin typeface="Arial" panose="020B0604020202020204" pitchFamily="34" charset="0"/>
                <a:cs typeface="Arial" panose="020B0604020202020204" pitchFamily="34" charset="0"/>
              </a:rPr>
              <a:t>         Apartado 10087-1000 San José</a:t>
            </a:r>
          </a:p>
          <a:p>
            <a:r>
              <a:rPr lang="es-CR" sz="2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5776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sz="3200" dirty="0" smtClean="0">
                <a:solidFill>
                  <a:schemeClr val="tx1"/>
                </a:solidFill>
                <a:latin typeface="Albertus Extra Bold" panose="020E0802040304020204" pitchFamily="34" charset="0"/>
              </a:rPr>
              <a:t>Definición de la UNESCO</a:t>
            </a:r>
            <a:endParaRPr lang="es-CR" sz="3200" dirty="0">
              <a:solidFill>
                <a:schemeClr val="tx1"/>
              </a:solidFill>
              <a:latin typeface="Albertus Extra Bold" panose="020E0802040304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99744" y="3008376"/>
            <a:ext cx="10058400" cy="3581400"/>
          </a:xfrm>
        </p:spPr>
        <p:txBody>
          <a:bodyPr/>
          <a:lstStyle/>
          <a:p>
            <a:pPr marL="0" indent="0" algn="just">
              <a:buNone/>
            </a:pPr>
            <a:r>
              <a:rPr lang="es-CR" sz="20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andragogía es toda aquella actividad conducida intencional y profesionalmente, que aspira a cambiar las personas adultas; el cambio que se produce es algo deseable y que se percibe como algo bueno o superación.</a:t>
            </a:r>
          </a:p>
          <a:p>
            <a:pPr marL="0" indent="0" algn="just">
              <a:buNone/>
            </a:pPr>
            <a:endParaRPr lang="es-C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CR" sz="20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stos cambios pueden ocurrir en las personas, en sus conductas y sentimientos, interrelaciones, vida en grupo o familiar. </a:t>
            </a:r>
          </a:p>
          <a:p>
            <a:endParaRPr lang="es-C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971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sz="3200" dirty="0" smtClean="0">
                <a:latin typeface="Albertus Extra Bold" panose="020E0802040304020204" pitchFamily="34" charset="0"/>
              </a:rPr>
              <a:t>Síntesis</a:t>
            </a:r>
            <a:endParaRPr lang="es-CR" sz="3200" dirty="0">
              <a:latin typeface="Albertus Extra Bold" panose="020E0802040304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41376" y="2351532"/>
            <a:ext cx="1143609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El adulto desea un cambio por medio de la adquisición de un nuevo conocimiento</a:t>
            </a:r>
          </a:p>
          <a:p>
            <a:pPr marL="342900" indent="-342900">
              <a:buAutoNum type="alphaLcParenR"/>
            </a:pPr>
            <a:endParaRPr lang="es-C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b) Ese cambio es deseado y considerado como positivo</a:t>
            </a:r>
          </a:p>
          <a:p>
            <a:endParaRPr lang="es-C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c) El adulto ya tiene su propia motivación</a:t>
            </a:r>
          </a:p>
          <a:p>
            <a:endParaRPr lang="es-C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lphaLcParenR"/>
            </a:pPr>
            <a:endParaRPr lang="es-C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d) El docente se convierte en un facilitador de ese cambio</a:t>
            </a:r>
          </a:p>
          <a:p>
            <a:endParaRPr lang="es-C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0886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R" sz="3200" dirty="0" smtClean="0">
                <a:solidFill>
                  <a:schemeClr val="tx1"/>
                </a:solidFill>
                <a:latin typeface="Albertus Extra Bold" panose="020E0802040304020204" pitchFamily="34" charset="0"/>
              </a:rPr>
              <a:t>¿Qué entendemos por adulto?</a:t>
            </a:r>
            <a:endParaRPr lang="es-CR" sz="3200" dirty="0">
              <a:solidFill>
                <a:schemeClr val="tx1"/>
              </a:solidFill>
              <a:latin typeface="Albertus Extra Bold" panose="020E0802040304020204" pitchFamily="34" charset="0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892546134"/>
              </p:ext>
            </p:extLst>
          </p:nvPr>
        </p:nvGraphicFramePr>
        <p:xfrm>
          <a:off x="1204722" y="1624584"/>
          <a:ext cx="10097262" cy="462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802256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edia4.picsearch.com/is?l9amrRqRWOcTOO0_i8AS0No4anW-eLFZya-yTJvEXX4&amp;height=2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525" y="306641"/>
            <a:ext cx="1895475" cy="221932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27018" y="3677349"/>
            <a:ext cx="11401686" cy="3450589"/>
          </a:xfrm>
        </p:spPr>
        <p:txBody>
          <a:bodyPr/>
          <a:lstStyle/>
          <a:p>
            <a:r>
              <a:rPr lang="es-CR" sz="2000" dirty="0">
                <a:latin typeface="Arial" panose="020B0604020202020204" pitchFamily="34" charset="0"/>
                <a:cs typeface="Arial" panose="020B0604020202020204" pitchFamily="34" charset="0"/>
              </a:rPr>
              <a:t>Según don Félix Adams, un ser humano adulto es un individuo que ha logrado </a:t>
            </a:r>
            <a:endParaRPr lang="es-C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“… capacidad de procrear, de participar en el trabajo productivamente y de asumir responsabilidades inherentes a su vida social, para actuar con independencia y tomar sus propias decisiones con entera libertad…” (Adam, F. 1977)</a:t>
            </a:r>
            <a:endParaRPr lang="es-C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2344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7680" y="185928"/>
            <a:ext cx="7518400" cy="838200"/>
          </a:xfrm>
        </p:spPr>
        <p:txBody>
          <a:bodyPr>
            <a:normAutofit/>
          </a:bodyPr>
          <a:lstStyle/>
          <a:p>
            <a:pPr algn="ctr"/>
            <a:r>
              <a:rPr lang="es-CR" sz="3200" dirty="0">
                <a:solidFill>
                  <a:schemeClr val="tx1"/>
                </a:solidFill>
                <a:latin typeface="Albertus Extra Bold" panose="020E0802040304020204" pitchFamily="34" charset="0"/>
                <a:cs typeface="Arial" pitchFamily="34" charset="0"/>
              </a:rPr>
              <a:t>Características del participante adulto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222908"/>
              </p:ext>
            </p:extLst>
          </p:nvPr>
        </p:nvGraphicFramePr>
        <p:xfrm>
          <a:off x="1680210" y="1133856"/>
          <a:ext cx="9189720" cy="5535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9872" y="271272"/>
            <a:ext cx="75184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s-CR" dirty="0" smtClean="0">
                <a:solidFill>
                  <a:schemeClr val="tx1"/>
                </a:solidFill>
                <a:latin typeface="Albertus Extra Bold" panose="020E0802040304020204" pitchFamily="34" charset="0"/>
              </a:rPr>
              <a:t>¿Cómo aprende un participante adulto?</a:t>
            </a:r>
            <a:endParaRPr lang="es-CR" dirty="0">
              <a:solidFill>
                <a:schemeClr val="tx1"/>
              </a:solidFill>
              <a:latin typeface="Albertus Extra Bold" panose="020E0802040304020204" pitchFamily="34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409872653"/>
              </p:ext>
            </p:extLst>
          </p:nvPr>
        </p:nvGraphicFramePr>
        <p:xfrm>
          <a:off x="2393314" y="1497330"/>
          <a:ext cx="8920861" cy="46981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13446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341376" y="140494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s-CR" sz="3200" dirty="0" smtClean="0">
                <a:solidFill>
                  <a:schemeClr val="tx1"/>
                </a:solidFill>
                <a:latin typeface="Albertus Extra Bold" panose="020E0802040304020204" pitchFamily="34" charset="0"/>
              </a:rPr>
              <a:t>Diferencia fundamental en los </a:t>
            </a:r>
            <a:br>
              <a:rPr lang="es-CR" sz="3200" dirty="0" smtClean="0">
                <a:solidFill>
                  <a:schemeClr val="tx1"/>
                </a:solidFill>
                <a:latin typeface="Albertus Extra Bold" panose="020E0802040304020204" pitchFamily="34" charset="0"/>
              </a:rPr>
            </a:br>
            <a:r>
              <a:rPr lang="es-CR" sz="3200" dirty="0" smtClean="0">
                <a:solidFill>
                  <a:schemeClr val="tx1"/>
                </a:solidFill>
                <a:latin typeface="Albertus Extra Bold" panose="020E0802040304020204" pitchFamily="34" charset="0"/>
              </a:rPr>
              <a:t>procesos de aprendizaje</a:t>
            </a:r>
            <a:endParaRPr lang="es-CR" sz="3200" dirty="0">
              <a:solidFill>
                <a:schemeClr val="tx1"/>
              </a:solidFill>
              <a:latin typeface="Albertus Extra Bold" panose="020E0802040304020204" pitchFamily="34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95072" y="1420544"/>
            <a:ext cx="5386917" cy="639762"/>
          </a:xfrm>
        </p:spPr>
        <p:txBody>
          <a:bodyPr/>
          <a:lstStyle/>
          <a:p>
            <a:pPr algn="ctr"/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Niños y adolescente</a:t>
            </a:r>
            <a:endParaRPr lang="es-C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95072" y="2414715"/>
            <a:ext cx="5386917" cy="2957957"/>
          </a:xfrm>
          <a:solidFill>
            <a:srgbClr val="CC9900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s-CR" dirty="0"/>
              <a:t>Este proceso es impuesto y formativo</a:t>
            </a:r>
          </a:p>
          <a:p>
            <a:r>
              <a:rPr lang="es-CR" dirty="0"/>
              <a:t>El acto pedagógico está centrado en el maestro</a:t>
            </a:r>
          </a:p>
          <a:p>
            <a:r>
              <a:rPr lang="es-CR" dirty="0"/>
              <a:t>El niño no sabe por qué le obligan a aprender tantas cosas</a:t>
            </a:r>
          </a:p>
          <a:p>
            <a:endParaRPr lang="es-CR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351864" y="2030699"/>
            <a:ext cx="5389033" cy="639762"/>
          </a:xfrm>
        </p:spPr>
        <p:txBody>
          <a:bodyPr/>
          <a:lstStyle/>
          <a:p>
            <a:pPr algn="ctr"/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Participante adulto</a:t>
            </a:r>
            <a:endParaRPr lang="es-C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498168" y="3235579"/>
            <a:ext cx="5389033" cy="3299333"/>
          </a:xfr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s-CR" dirty="0"/>
              <a:t>Tiene plena conciencia y autodeterminación en la condición de proceso</a:t>
            </a:r>
          </a:p>
          <a:p>
            <a:r>
              <a:rPr lang="es-CR" dirty="0"/>
              <a:t>En el acto andragógico, el centro de los aprendizajes es el educando</a:t>
            </a:r>
          </a:p>
          <a:p>
            <a:r>
              <a:rPr lang="es-CR" dirty="0"/>
              <a:t>Genera en sí mismo los cambios de conducta</a:t>
            </a:r>
          </a:p>
          <a:p>
            <a:pPr marL="0" indent="0">
              <a:buNone/>
            </a:pP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417413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4256" y="356616"/>
            <a:ext cx="75184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s-CR" dirty="0" smtClean="0">
                <a:solidFill>
                  <a:schemeClr val="tx1"/>
                </a:solidFill>
                <a:latin typeface="Albertus Extra Bold" panose="020E0802040304020204" pitchFamily="34" charset="0"/>
              </a:rPr>
              <a:t>Los roles de un facilitador pueden derivarse de la siguiente premisa:</a:t>
            </a:r>
            <a:endParaRPr lang="es-CR" dirty="0">
              <a:solidFill>
                <a:schemeClr val="tx1"/>
              </a:solidFill>
              <a:latin typeface="Albertus Extra Bold" panose="020E0802040304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24256" y="2215769"/>
            <a:ext cx="10233800" cy="2173351"/>
          </a:xfrm>
        </p:spPr>
        <p:txBody>
          <a:bodyPr/>
          <a:lstStyle/>
          <a:p>
            <a:endParaRPr lang="es-C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C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 aprendizaje corresponde al estudiante y no al enseñante. Al educador le corresponde facilitar ese aprendizaje</a:t>
            </a:r>
            <a:endParaRPr lang="es-C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0911" y="3563937"/>
            <a:ext cx="3764280" cy="281957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6837255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5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Rounded MT Bold"/>
        <a:ea typeface=""/>
        <a:cs typeface=""/>
      </a:majorFont>
      <a:minorFont>
        <a:latin typeface="Arial Rounded MT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12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ma5" id="{C51E78B7-2199-4766-A71E-81784B4F845A}" vid="{D9E1DBC2-B1F3-4A9E-9453-B28B65BA16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Tema5</Template>
  <TotalTime>706</TotalTime>
  <Words>628</Words>
  <Application>Microsoft Office PowerPoint</Application>
  <PresentationFormat>Panorámica</PresentationFormat>
  <Paragraphs>110</Paragraphs>
  <Slides>16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4" baseType="lpstr">
      <vt:lpstr>Albertus Extra Bold</vt:lpstr>
      <vt:lpstr>Arial</vt:lpstr>
      <vt:lpstr>Arial Rounded MT Bold</vt:lpstr>
      <vt:lpstr>Calibri</vt:lpstr>
      <vt:lpstr>Times</vt:lpstr>
      <vt:lpstr>Wingdings</vt:lpstr>
      <vt:lpstr>Wingdings 2</vt:lpstr>
      <vt:lpstr>Tema5</vt:lpstr>
      <vt:lpstr>Presentación de PowerPoint</vt:lpstr>
      <vt:lpstr>Definición de la UNESCO</vt:lpstr>
      <vt:lpstr>Síntesis</vt:lpstr>
      <vt:lpstr>¿Qué entendemos por adulto?</vt:lpstr>
      <vt:lpstr>Presentación de PowerPoint</vt:lpstr>
      <vt:lpstr>Características del participante adulto</vt:lpstr>
      <vt:lpstr>¿Cómo aprende un participante adulto?</vt:lpstr>
      <vt:lpstr>Diferencia fundamental en los  procesos de aprendizaje</vt:lpstr>
      <vt:lpstr>Los roles de un facilitador pueden derivarse de la siguiente premisa:</vt:lpstr>
      <vt:lpstr>Roles de un facilitador (docente y administrativo)</vt:lpstr>
      <vt:lpstr>Cualidades de un facilitador</vt:lpstr>
      <vt:lpstr>Características de un modelo andragógico</vt:lpstr>
      <vt:lpstr>Horizontalidad</vt:lpstr>
      <vt:lpstr>Flexibilidad</vt:lpstr>
      <vt:lpstr>Acto de involucrarse en un proyecto común.    Es compartir liderazgo , tomar en cuenta las motivaciones y  capacidades  de las personas.   Supone estimular el análisis crítico,  el razonamiento , el aceptar o rechazar de manera argumentada alguna formulación.   Implica que el rol del participante adulto va más allá de ser un simple receptor   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Andragogía</dc:title>
  <dc:creator>Jaime Cerdas Solano</dc:creator>
  <cp:lastModifiedBy>Maria Isabel Rojas Gutierrez</cp:lastModifiedBy>
  <cp:revision>46</cp:revision>
  <dcterms:created xsi:type="dcterms:W3CDTF">2017-03-01T17:09:43Z</dcterms:created>
  <dcterms:modified xsi:type="dcterms:W3CDTF">2017-05-11T13:16:37Z</dcterms:modified>
</cp:coreProperties>
</file>